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Montserrat" panose="00000500000000000000" pitchFamily="50" charset="0"/>
      <p:regular r:id="rId43"/>
      <p:bold r:id="rId44"/>
      <p:italic r:id="rId45"/>
      <p:boldItalic r:id="rId46"/>
    </p:embeddedFont>
    <p:embeddedFont>
      <p:font typeface="Montserrat Medium" panose="00000600000000000000" pitchFamily="50" charset="0"/>
      <p:regular r:id="rId47"/>
      <p:bold r:id="rId48"/>
      <p:italic r:id="rId49"/>
      <p:boldItalic r:id="rId50"/>
    </p:embeddedFont>
    <p:embeddedFont>
      <p:font typeface="Montserrat SemiBold" panose="00000700000000000000" pitchFamily="50"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hyperlink" Target="http://www.martensonlaw.com" TargetMode="External"/><Relationship Id="rId3" Type="http://schemas.openxmlformats.org/officeDocument/2006/relationships/image" Target="../media/image1.png"/><Relationship Id="rId7" Type="http://schemas.openxmlformats.org/officeDocument/2006/relationships/hyperlink" Target="mailto:bdouglas@martensonlaw.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www.psy.works" TargetMode="External"/><Relationship Id="rId4" Type="http://schemas.openxmlformats.org/officeDocument/2006/relationships/image" Target="../media/image2.png"/><Relationship Id="rId9" Type="http://schemas.openxmlformats.org/officeDocument/2006/relationships/hyperlink" Target="mailto:nima@auzmor.com"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png"/><Relationship Id="rId3" Type="http://schemas.openxmlformats.org/officeDocument/2006/relationships/hyperlink" Target="https://www.youtube.com/channel/UCsMEEOs5vXXLxXGBNKNrwbw" TargetMode="External"/><Relationship Id="rId7" Type="http://schemas.openxmlformats.org/officeDocument/2006/relationships/hyperlink" Target="https://www.instagram.com/auzmor" TargetMode="External"/><Relationship Id="rId12"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www.twitter.com/Auzmor" TargetMode="External"/><Relationship Id="rId5" Type="http://schemas.openxmlformats.org/officeDocument/2006/relationships/hyperlink" Target="https://facebook.com/auzmor"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s://www.linkedin.com/company/auzmo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114075" y="2193625"/>
            <a:ext cx="8865000" cy="1770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a:solidFill>
                  <a:schemeClr val="dk1"/>
                </a:solidFill>
                <a:latin typeface="Montserrat"/>
                <a:ea typeface="Montserrat"/>
                <a:cs typeface="Montserrat"/>
                <a:sym typeface="Montserrat"/>
              </a:rPr>
              <a:t>Sexual Harassment</a:t>
            </a:r>
            <a:r>
              <a:rPr lang="en-US" sz="3600" b="1">
                <a:solidFill>
                  <a:schemeClr val="dk1"/>
                </a:solidFill>
                <a:latin typeface="Montserrat"/>
                <a:ea typeface="Montserrat"/>
                <a:cs typeface="Montserrat"/>
                <a:sym typeface="Montserrat"/>
              </a:rPr>
              <a:t> </a:t>
            </a:r>
            <a:r>
              <a:rPr lang="en-US" sz="3600" b="1" i="0" u="none" strike="noStrike" cap="none">
                <a:solidFill>
                  <a:schemeClr val="dk1"/>
                </a:solidFill>
                <a:latin typeface="Montserrat"/>
                <a:ea typeface="Montserrat"/>
                <a:cs typeface="Montserrat"/>
                <a:sym typeface="Montserrat"/>
              </a:rPr>
              <a:t>Prevention</a:t>
            </a:r>
            <a:endParaRPr sz="3600" b="1">
              <a:latin typeface="Montserrat"/>
              <a:ea typeface="Montserrat"/>
              <a:cs typeface="Montserrat"/>
              <a:sym typeface="Montserrat"/>
            </a:endParaRPr>
          </a:p>
          <a:p>
            <a:pPr marL="0" marR="0" lvl="0" indent="0" algn="ctr" rtl="0">
              <a:spcBef>
                <a:spcPts val="0"/>
              </a:spcBef>
              <a:spcAft>
                <a:spcPts val="0"/>
              </a:spcAft>
              <a:buNone/>
            </a:pPr>
            <a:r>
              <a:rPr lang="en-US" sz="3600" b="1" i="0" u="none" strike="noStrike" cap="none" dirty="0">
                <a:solidFill>
                  <a:schemeClr val="dk1"/>
                </a:solidFill>
                <a:latin typeface="Montserrat"/>
                <a:ea typeface="Montserrat"/>
                <a:cs typeface="Montserrat"/>
                <a:sym typeface="Montserrat"/>
              </a:rPr>
              <a:t>at the Workplace</a:t>
            </a:r>
            <a:endParaRPr sz="3600" b="1" dirty="0">
              <a:latin typeface="Montserrat"/>
              <a:ea typeface="Montserrat"/>
              <a:cs typeface="Montserrat"/>
              <a:sym typeface="Montserrat"/>
            </a:endParaRPr>
          </a:p>
          <a:p>
            <a:pPr marL="0" marR="0" lvl="0" indent="0" algn="ctr" rtl="0">
              <a:spcBef>
                <a:spcPts val="0"/>
              </a:spcBef>
              <a:spcAft>
                <a:spcPts val="0"/>
              </a:spcAft>
              <a:buNone/>
            </a:pPr>
            <a:r>
              <a:rPr lang="en-US" sz="2400" b="1" i="0" u="none" strike="noStrike" cap="none" dirty="0">
                <a:solidFill>
                  <a:srgbClr val="FF0066"/>
                </a:solidFill>
                <a:latin typeface="Montserrat"/>
                <a:ea typeface="Montserrat"/>
                <a:cs typeface="Montserrat"/>
                <a:sym typeface="Montserrat"/>
              </a:rPr>
              <a:t>and how you can comply with the new state laws</a:t>
            </a:r>
            <a:endParaRPr sz="2400" b="1" dirty="0">
              <a:latin typeface="Montserrat"/>
              <a:ea typeface="Montserrat"/>
              <a:cs typeface="Montserrat"/>
              <a:sym typeface="Montserrat"/>
            </a:endParaRPr>
          </a:p>
        </p:txBody>
      </p:sp>
      <p:sp>
        <p:nvSpPr>
          <p:cNvPr id="85" name="Google Shape;85;p13"/>
          <p:cNvSpPr/>
          <p:nvPr/>
        </p:nvSpPr>
        <p:spPr>
          <a:xfrm rot="642">
            <a:off x="2941275" y="1154450"/>
            <a:ext cx="3210600" cy="3501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Montserrat"/>
                <a:ea typeface="Montserrat"/>
                <a:cs typeface="Montserrat"/>
                <a:sym typeface="Montserrat"/>
              </a:rPr>
              <a:t>WEBINAR </a:t>
            </a:r>
            <a:r>
              <a:rPr lang="en-US" sz="2400" b="1">
                <a:solidFill>
                  <a:schemeClr val="lt1"/>
                </a:solidFill>
                <a:latin typeface="Montserrat"/>
                <a:ea typeface="Montserrat"/>
                <a:cs typeface="Montserrat"/>
                <a:sym typeface="Montserrat"/>
              </a:rPr>
              <a:t>SERIES</a:t>
            </a:r>
            <a:endParaRPr b="1">
              <a:latin typeface="Montserrat"/>
              <a:ea typeface="Montserrat"/>
              <a:cs typeface="Montserrat"/>
              <a:sym typeface="Montserrat"/>
            </a:endParaRPr>
          </a:p>
        </p:txBody>
      </p:sp>
      <p:sp>
        <p:nvSpPr>
          <p:cNvPr id="86" name="Google Shape;86;p13"/>
          <p:cNvSpPr txBox="1"/>
          <p:nvPr/>
        </p:nvSpPr>
        <p:spPr>
          <a:xfrm>
            <a:off x="2182425" y="3964225"/>
            <a:ext cx="47283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0" u="none" strike="noStrike" cap="none">
                <a:solidFill>
                  <a:schemeClr val="dk1"/>
                </a:solidFill>
                <a:latin typeface="Montserrat SemiBold"/>
                <a:ea typeface="Montserrat SemiBold"/>
                <a:cs typeface="Montserrat SemiBold"/>
                <a:sym typeface="Montserrat SemiBold"/>
              </a:rPr>
              <a:t>September 10, 2019  </a:t>
            </a:r>
            <a:r>
              <a:rPr lang="en-US" sz="2000" i="0" u="none" strike="noStrike" cap="none">
                <a:solidFill>
                  <a:srgbClr val="FF0066"/>
                </a:solidFill>
                <a:latin typeface="Montserrat SemiBold"/>
                <a:ea typeface="Montserrat SemiBold"/>
                <a:cs typeface="Montserrat SemiBold"/>
                <a:sym typeface="Montserrat SemiBold"/>
              </a:rPr>
              <a:t>| </a:t>
            </a:r>
            <a:r>
              <a:rPr lang="en-US" sz="2000" i="0" u="none" strike="noStrike" cap="none">
                <a:solidFill>
                  <a:schemeClr val="dk1"/>
                </a:solidFill>
                <a:latin typeface="Montserrat SemiBold"/>
                <a:ea typeface="Montserrat SemiBold"/>
                <a:cs typeface="Montserrat SemiBold"/>
                <a:sym typeface="Montserrat SemiBold"/>
              </a:rPr>
              <a:t> 1:00pm CST</a:t>
            </a:r>
            <a:endParaRPr sz="2000">
              <a:solidFill>
                <a:schemeClr val="dk1"/>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sz="2000">
              <a:solidFill>
                <a:schemeClr val="dk1"/>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sz="2000">
              <a:solidFill>
                <a:schemeClr val="dk1"/>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sz="2000">
              <a:solidFill>
                <a:schemeClr val="dk1"/>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sz="2000">
              <a:solidFill>
                <a:schemeClr val="dk1"/>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sz="2000">
              <a:solidFill>
                <a:schemeClr val="dk1"/>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sz="2000">
              <a:solidFill>
                <a:schemeClr val="dk1"/>
              </a:solidFill>
              <a:latin typeface="Montserrat SemiBold"/>
              <a:ea typeface="Montserrat SemiBold"/>
              <a:cs typeface="Montserrat SemiBold"/>
              <a:sym typeface="Montserrat SemiBold"/>
            </a:endParaRPr>
          </a:p>
        </p:txBody>
      </p:sp>
      <p:grpSp>
        <p:nvGrpSpPr>
          <p:cNvPr id="87" name="Google Shape;87;p13"/>
          <p:cNvGrpSpPr/>
          <p:nvPr/>
        </p:nvGrpSpPr>
        <p:grpSpPr>
          <a:xfrm>
            <a:off x="9008532" y="0"/>
            <a:ext cx="3183469" cy="6858000"/>
            <a:chOff x="9008532" y="0"/>
            <a:chExt cx="3183469" cy="6858000"/>
          </a:xfrm>
        </p:grpSpPr>
        <p:sp>
          <p:nvSpPr>
            <p:cNvPr id="88" name="Google Shape;88;p13"/>
            <p:cNvSpPr/>
            <p:nvPr/>
          </p:nvSpPr>
          <p:spPr>
            <a:xfrm>
              <a:off x="9008532" y="0"/>
              <a:ext cx="3183467"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r="23603"/>
            <a:stretch/>
          </p:blipFill>
          <p:spPr>
            <a:xfrm>
              <a:off x="9223035" y="1098879"/>
              <a:ext cx="2968966" cy="5759121"/>
            </a:xfrm>
            <a:prstGeom prst="rect">
              <a:avLst/>
            </a:prstGeom>
            <a:noFill/>
            <a:ln>
              <a:noFill/>
            </a:ln>
          </p:spPr>
        </p:pic>
      </p:grpSp>
      <p:pic>
        <p:nvPicPr>
          <p:cNvPr id="90" name="Google Shape;90;p13"/>
          <p:cNvPicPr preferRelativeResize="0"/>
          <p:nvPr/>
        </p:nvPicPr>
        <p:blipFill rotWithShape="1">
          <a:blip r:embed="rId4">
            <a:alphaModFix/>
          </a:blip>
          <a:srcRect/>
          <a:stretch/>
        </p:blipFill>
        <p:spPr>
          <a:xfrm>
            <a:off x="2878638" y="475437"/>
            <a:ext cx="3183475" cy="678713"/>
          </a:xfrm>
          <a:prstGeom prst="rect">
            <a:avLst/>
          </a:prstGeom>
          <a:noFill/>
          <a:ln>
            <a:noFill/>
          </a:ln>
        </p:spPr>
      </p:pic>
      <p:pic>
        <p:nvPicPr>
          <p:cNvPr id="91" name="Google Shape;91;p13"/>
          <p:cNvPicPr preferRelativeResize="0"/>
          <p:nvPr/>
        </p:nvPicPr>
        <p:blipFill>
          <a:blip r:embed="rId5">
            <a:alphaModFix/>
          </a:blip>
          <a:stretch>
            <a:fillRect/>
          </a:stretch>
        </p:blipFill>
        <p:spPr>
          <a:xfrm>
            <a:off x="2422616" y="5685412"/>
            <a:ext cx="1675459" cy="678725"/>
          </a:xfrm>
          <a:prstGeom prst="rect">
            <a:avLst/>
          </a:prstGeom>
          <a:noFill/>
          <a:ln>
            <a:noFill/>
          </a:ln>
        </p:spPr>
      </p:pic>
      <p:pic>
        <p:nvPicPr>
          <p:cNvPr id="92" name="Google Shape;92;p13"/>
          <p:cNvPicPr preferRelativeResize="0"/>
          <p:nvPr/>
        </p:nvPicPr>
        <p:blipFill>
          <a:blip r:embed="rId6">
            <a:alphaModFix/>
          </a:blip>
          <a:stretch>
            <a:fillRect/>
          </a:stretch>
        </p:blipFill>
        <p:spPr>
          <a:xfrm>
            <a:off x="4403625" y="5167525"/>
            <a:ext cx="2857500" cy="1714500"/>
          </a:xfrm>
          <a:prstGeom prst="rect">
            <a:avLst/>
          </a:prstGeom>
          <a:noFill/>
          <a:ln>
            <a:noFill/>
          </a:ln>
        </p:spPr>
      </p:pic>
      <p:sp>
        <p:nvSpPr>
          <p:cNvPr id="93" name="Google Shape;93;p13"/>
          <p:cNvSpPr txBox="1"/>
          <p:nvPr/>
        </p:nvSpPr>
        <p:spPr>
          <a:xfrm>
            <a:off x="3216200" y="5167525"/>
            <a:ext cx="2776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Montserrat Medium"/>
                <a:ea typeface="Montserrat Medium"/>
                <a:cs typeface="Montserrat Medium"/>
                <a:sym typeface="Montserrat Medium"/>
              </a:rPr>
              <a:t>In collaboration with:</a:t>
            </a:r>
            <a:endParaRPr sz="1800">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p:nvPr/>
        </p:nvSpPr>
        <p:spPr>
          <a:xfrm>
            <a:off x="2798382" y="365998"/>
            <a:ext cx="89085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dirty="0">
                <a:solidFill>
                  <a:srgbClr val="FF0066"/>
                </a:solidFill>
                <a:latin typeface="Montserrat"/>
                <a:ea typeface="Montserrat"/>
                <a:cs typeface="Montserrat"/>
                <a:sym typeface="Montserrat"/>
              </a:rPr>
              <a:t>Types</a:t>
            </a:r>
            <a:r>
              <a:rPr lang="en-US" sz="4400" b="1" dirty="0">
                <a:solidFill>
                  <a:schemeClr val="dk1"/>
                </a:solidFill>
                <a:latin typeface="Montserrat"/>
                <a:ea typeface="Montserrat"/>
                <a:cs typeface="Montserrat"/>
                <a:sym typeface="Montserrat"/>
              </a:rPr>
              <a:t> of Sexual Harassment</a:t>
            </a:r>
            <a:endParaRPr sz="4400" b="1" u="sng" dirty="0">
              <a:solidFill>
                <a:srgbClr val="FF0066"/>
              </a:solidFill>
              <a:latin typeface="Montserrat"/>
              <a:ea typeface="Montserrat"/>
              <a:cs typeface="Montserrat"/>
              <a:sym typeface="Montserrat"/>
            </a:endParaRPr>
          </a:p>
        </p:txBody>
      </p:sp>
      <p:pic>
        <p:nvPicPr>
          <p:cNvPr id="177" name="Google Shape;177;p22"/>
          <p:cNvPicPr preferRelativeResize="0"/>
          <p:nvPr/>
        </p:nvPicPr>
        <p:blipFill rotWithShape="1">
          <a:blip r:embed="rId3">
            <a:alphaModFix/>
          </a:blip>
          <a:srcRect/>
          <a:stretch/>
        </p:blipFill>
        <p:spPr>
          <a:xfrm>
            <a:off x="11069879" y="6566430"/>
            <a:ext cx="963136" cy="205339"/>
          </a:xfrm>
          <a:prstGeom prst="rect">
            <a:avLst/>
          </a:prstGeom>
          <a:noFill/>
          <a:ln>
            <a:noFill/>
          </a:ln>
        </p:spPr>
      </p:pic>
      <p:sp>
        <p:nvSpPr>
          <p:cNvPr id="178" name="Google Shape;178;p22"/>
          <p:cNvSpPr/>
          <p:nvPr/>
        </p:nvSpPr>
        <p:spPr>
          <a:xfrm>
            <a:off x="2892641" y="1804584"/>
            <a:ext cx="8466300" cy="45243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15000"/>
              </a:lnSpc>
              <a:spcBef>
                <a:spcPts val="0"/>
              </a:spcBef>
              <a:spcAft>
                <a:spcPts val="0"/>
              </a:spcAft>
              <a:buClr>
                <a:srgbClr val="FF0066"/>
              </a:buClr>
              <a:buSzPts val="2800"/>
              <a:buFont typeface="Montserrat SemiBold"/>
              <a:buChar char="•"/>
            </a:pPr>
            <a:r>
              <a:rPr lang="en-US" sz="2800">
                <a:solidFill>
                  <a:srgbClr val="000000"/>
                </a:solidFill>
                <a:latin typeface="Montserrat SemiBold"/>
                <a:ea typeface="Montserrat SemiBold"/>
                <a:cs typeface="Montserrat SemiBold"/>
                <a:sym typeface="Montserrat SemiBold"/>
              </a:rPr>
              <a:t>Quid Pro Quo</a:t>
            </a:r>
            <a:endParaRPr sz="2800">
              <a:latin typeface="Montserrat SemiBold"/>
              <a:ea typeface="Montserrat SemiBold"/>
              <a:cs typeface="Montserrat SemiBold"/>
              <a:sym typeface="Montserrat SemiBold"/>
            </a:endParaRPr>
          </a:p>
          <a:p>
            <a:pPr marL="800100" marR="0" lvl="1" indent="-330200" algn="l" rtl="0">
              <a:lnSpc>
                <a:spcPct val="115000"/>
              </a:lnSpc>
              <a:spcBef>
                <a:spcPts val="0"/>
              </a:spcBef>
              <a:spcAft>
                <a:spcPts val="0"/>
              </a:spcAft>
              <a:buClr>
                <a:srgbClr val="FF0066"/>
              </a:buClr>
              <a:buSzPts val="2600"/>
              <a:buFont typeface="Calibri"/>
              <a:buChar char="•"/>
            </a:pPr>
            <a:r>
              <a:rPr lang="en-US" sz="2600" i="0" u="none" strike="noStrike" cap="none">
                <a:solidFill>
                  <a:srgbClr val="000000"/>
                </a:solidFill>
                <a:latin typeface="Calibri"/>
                <a:ea typeface="Calibri"/>
                <a:cs typeface="Calibri"/>
                <a:sym typeface="Calibri"/>
              </a:rPr>
              <a:t>Latin for “this for that”</a:t>
            </a:r>
            <a:endParaRPr sz="2600">
              <a:latin typeface="Calibri"/>
              <a:ea typeface="Calibri"/>
              <a:cs typeface="Calibri"/>
              <a:sym typeface="Calibri"/>
            </a:endParaRPr>
          </a:p>
          <a:p>
            <a:pPr marL="800100" marR="0" lvl="1" indent="-330200" algn="l" rtl="0">
              <a:lnSpc>
                <a:spcPct val="115000"/>
              </a:lnSpc>
              <a:spcBef>
                <a:spcPts val="0"/>
              </a:spcBef>
              <a:spcAft>
                <a:spcPts val="0"/>
              </a:spcAft>
              <a:buClr>
                <a:srgbClr val="FF0066"/>
              </a:buClr>
              <a:buSzPts val="2600"/>
              <a:buFont typeface="Calibri"/>
              <a:buChar char="•"/>
            </a:pPr>
            <a:r>
              <a:rPr lang="en-US" sz="2600" i="0" u="none" strike="noStrike" cap="none">
                <a:solidFill>
                  <a:srgbClr val="000000"/>
                </a:solidFill>
                <a:latin typeface="Calibri"/>
                <a:ea typeface="Calibri"/>
                <a:cs typeface="Calibri"/>
                <a:sym typeface="Calibri"/>
              </a:rPr>
              <a:t>An employer conditions a workplace benefit upon the acceptance of a sexual advance</a:t>
            </a:r>
            <a:endParaRPr sz="2600">
              <a:latin typeface="Calibri"/>
              <a:ea typeface="Calibri"/>
              <a:cs typeface="Calibri"/>
              <a:sym typeface="Calibri"/>
            </a:endParaRPr>
          </a:p>
          <a:p>
            <a:pPr marL="457200" marR="0" lvl="1" indent="0" algn="l" rtl="0">
              <a:lnSpc>
                <a:spcPct val="115000"/>
              </a:lnSpc>
              <a:spcBef>
                <a:spcPts val="0"/>
              </a:spcBef>
              <a:spcAft>
                <a:spcPts val="0"/>
              </a:spcAft>
              <a:buNone/>
            </a:pPr>
            <a:endParaRPr>
              <a:latin typeface="Calibri"/>
              <a:ea typeface="Calibri"/>
              <a:cs typeface="Calibri"/>
              <a:sym typeface="Calibri"/>
            </a:endParaRPr>
          </a:p>
          <a:p>
            <a:pPr marL="457200" marR="0" lvl="1" indent="0" algn="l" rtl="0">
              <a:lnSpc>
                <a:spcPct val="115000"/>
              </a:lnSpc>
              <a:spcBef>
                <a:spcPts val="0"/>
              </a:spcBef>
              <a:spcAft>
                <a:spcPts val="0"/>
              </a:spcAft>
              <a:buNone/>
            </a:pPr>
            <a:endParaRPr>
              <a:latin typeface="Calibri"/>
              <a:ea typeface="Calibri"/>
              <a:cs typeface="Calibri"/>
              <a:sym typeface="Calibri"/>
            </a:endParaRPr>
          </a:p>
          <a:p>
            <a:pPr marL="342900" marR="0" lvl="0" indent="-317500" algn="l" rtl="0">
              <a:lnSpc>
                <a:spcPct val="115000"/>
              </a:lnSpc>
              <a:spcBef>
                <a:spcPts val="0"/>
              </a:spcBef>
              <a:spcAft>
                <a:spcPts val="0"/>
              </a:spcAft>
              <a:buClr>
                <a:srgbClr val="FF0066"/>
              </a:buClr>
              <a:buSzPts val="2800"/>
              <a:buFont typeface="Montserrat SemiBold"/>
              <a:buChar char="•"/>
            </a:pPr>
            <a:r>
              <a:rPr lang="en-US" sz="2800">
                <a:solidFill>
                  <a:srgbClr val="000000"/>
                </a:solidFill>
                <a:latin typeface="Montserrat SemiBold"/>
                <a:ea typeface="Montserrat SemiBold"/>
                <a:cs typeface="Montserrat SemiBold"/>
                <a:sym typeface="Montserrat SemiBold"/>
              </a:rPr>
              <a:t>Hostile Work Environment</a:t>
            </a:r>
            <a:endParaRPr sz="2800">
              <a:latin typeface="Montserrat SemiBold"/>
              <a:ea typeface="Montserrat SemiBold"/>
              <a:cs typeface="Montserrat SemiBold"/>
              <a:sym typeface="Montserrat SemiBold"/>
            </a:endParaRPr>
          </a:p>
          <a:p>
            <a:pPr marL="800100" marR="0" lvl="1" indent="-330200" algn="l" rtl="0">
              <a:lnSpc>
                <a:spcPct val="115000"/>
              </a:lnSpc>
              <a:spcBef>
                <a:spcPts val="0"/>
              </a:spcBef>
              <a:spcAft>
                <a:spcPts val="0"/>
              </a:spcAft>
              <a:buClr>
                <a:srgbClr val="FF0066"/>
              </a:buClr>
              <a:buSzPts val="2600"/>
              <a:buFont typeface="Calibri"/>
              <a:buChar char="•"/>
            </a:pPr>
            <a:r>
              <a:rPr lang="en-US" sz="2600" i="0" u="none" strike="noStrike" cap="none">
                <a:solidFill>
                  <a:srgbClr val="000000"/>
                </a:solidFill>
                <a:latin typeface="Calibri"/>
                <a:ea typeface="Calibri"/>
                <a:cs typeface="Calibri"/>
                <a:sym typeface="Calibri"/>
              </a:rPr>
              <a:t>Employer makes the working environment so hostile that it interferes with employee’s work</a:t>
            </a:r>
            <a:endParaRPr sz="2600">
              <a:latin typeface="Calibri"/>
              <a:ea typeface="Calibri"/>
              <a:cs typeface="Calibri"/>
              <a:sym typeface="Calibri"/>
            </a:endParaRPr>
          </a:p>
          <a:p>
            <a:pPr marL="457200" marR="0" lvl="1" indent="0" algn="l" rtl="0">
              <a:lnSpc>
                <a:spcPct val="115000"/>
              </a:lnSpc>
              <a:spcBef>
                <a:spcPts val="0"/>
              </a:spcBef>
              <a:spcAft>
                <a:spcPts val="0"/>
              </a:spcAft>
              <a:buNone/>
            </a:pPr>
            <a:endParaRPr>
              <a:latin typeface="Calibri"/>
              <a:ea typeface="Calibri"/>
              <a:cs typeface="Calibri"/>
              <a:sym typeface="Calibri"/>
            </a:endParaRPr>
          </a:p>
        </p:txBody>
      </p:sp>
      <p:grpSp>
        <p:nvGrpSpPr>
          <p:cNvPr id="179" name="Google Shape;179;p22"/>
          <p:cNvGrpSpPr/>
          <p:nvPr/>
        </p:nvGrpSpPr>
        <p:grpSpPr>
          <a:xfrm>
            <a:off x="0" y="0"/>
            <a:ext cx="2183907" cy="6858000"/>
            <a:chOff x="0" y="0"/>
            <a:chExt cx="2183907" cy="6858000"/>
          </a:xfrm>
        </p:grpSpPr>
        <p:sp>
          <p:nvSpPr>
            <p:cNvPr id="180" name="Google Shape;180;p22"/>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22"/>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p:nvPr/>
        </p:nvSpPr>
        <p:spPr>
          <a:xfrm>
            <a:off x="2532450" y="323200"/>
            <a:ext cx="9293400" cy="145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FF0066"/>
                </a:solidFill>
                <a:latin typeface="Montserrat SemiBold"/>
                <a:ea typeface="Montserrat SemiBold"/>
                <a:cs typeface="Montserrat SemiBold"/>
                <a:sym typeface="Montserrat SemiBold"/>
              </a:rPr>
              <a:t>Categories</a:t>
            </a:r>
            <a:r>
              <a:rPr lang="en-US" sz="4400">
                <a:solidFill>
                  <a:schemeClr val="dk1"/>
                </a:solidFill>
                <a:latin typeface="Montserrat SemiBold"/>
                <a:ea typeface="Montserrat SemiBold"/>
                <a:cs typeface="Montserrat SemiBold"/>
                <a:sym typeface="Montserrat SemiBold"/>
              </a:rPr>
              <a:t> of Sexual Harassment</a:t>
            </a:r>
            <a:endParaRPr sz="4400" u="sng">
              <a:solidFill>
                <a:srgbClr val="FF0066"/>
              </a:solidFill>
              <a:latin typeface="Montserrat SemiBold"/>
              <a:ea typeface="Montserrat SemiBold"/>
              <a:cs typeface="Montserrat SemiBold"/>
              <a:sym typeface="Montserrat SemiBold"/>
            </a:endParaRPr>
          </a:p>
        </p:txBody>
      </p:sp>
      <p:grpSp>
        <p:nvGrpSpPr>
          <p:cNvPr id="187" name="Google Shape;187;p23"/>
          <p:cNvGrpSpPr/>
          <p:nvPr/>
        </p:nvGrpSpPr>
        <p:grpSpPr>
          <a:xfrm>
            <a:off x="0" y="0"/>
            <a:ext cx="2183907" cy="6858000"/>
            <a:chOff x="0" y="0"/>
            <a:chExt cx="2183907" cy="6858000"/>
          </a:xfrm>
        </p:grpSpPr>
        <p:sp>
          <p:nvSpPr>
            <p:cNvPr id="188" name="Google Shape;188;p23"/>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p23"/>
            <p:cNvPicPr preferRelativeResize="0"/>
            <p:nvPr/>
          </p:nvPicPr>
          <p:blipFill rotWithShape="1">
            <a:blip r:embed="rId3">
              <a:alphaModFix/>
            </a:blip>
            <a:srcRect l="43445"/>
            <a:stretch/>
          </p:blipFill>
          <p:spPr>
            <a:xfrm>
              <a:off x="0" y="1135498"/>
              <a:ext cx="2183907" cy="5722502"/>
            </a:xfrm>
            <a:prstGeom prst="rect">
              <a:avLst/>
            </a:prstGeom>
            <a:noFill/>
            <a:ln>
              <a:noFill/>
            </a:ln>
          </p:spPr>
        </p:pic>
      </p:grpSp>
      <p:sp>
        <p:nvSpPr>
          <p:cNvPr id="190" name="Google Shape;190;p23"/>
          <p:cNvSpPr txBox="1"/>
          <p:nvPr/>
        </p:nvSpPr>
        <p:spPr>
          <a:xfrm>
            <a:off x="2679655" y="2091163"/>
            <a:ext cx="8998998" cy="405739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F0066"/>
              </a:buClr>
              <a:buSzPts val="2400"/>
              <a:buFont typeface="Arial"/>
              <a:buChar char="•"/>
            </a:pPr>
            <a:r>
              <a:rPr lang="en-US" sz="2400">
                <a:solidFill>
                  <a:schemeClr val="dk1"/>
                </a:solidFill>
                <a:latin typeface="Montserrat SemiBold"/>
                <a:ea typeface="Montserrat SemiBold"/>
                <a:cs typeface="Montserrat SemiBold"/>
                <a:sym typeface="Montserrat SemiBold"/>
              </a:rPr>
              <a:t>Verbal</a:t>
            </a:r>
            <a:r>
              <a:rPr lang="en-US" sz="2800">
                <a:solidFill>
                  <a:schemeClr val="dk1"/>
                </a:solidFill>
                <a:latin typeface="Montserrat SemiBold"/>
                <a:ea typeface="Montserrat SemiBold"/>
                <a:cs typeface="Montserrat SemiBold"/>
                <a:sym typeface="Montserrat SemiBold"/>
              </a:rPr>
              <a:t> </a:t>
            </a:r>
            <a:r>
              <a:rPr lang="en-US" sz="2800">
                <a:solidFill>
                  <a:schemeClr val="dk1"/>
                </a:solidFill>
                <a:latin typeface="Calibri"/>
                <a:ea typeface="Calibri"/>
                <a:cs typeface="Calibri"/>
                <a:sym typeface="Calibri"/>
              </a:rPr>
              <a:t>– jokes, comments, and sexual advances</a:t>
            </a:r>
            <a:endParaRPr>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2400"/>
              <a:buFont typeface="Arial"/>
              <a:buChar char="•"/>
            </a:pPr>
            <a:r>
              <a:rPr lang="en-US" sz="2400">
                <a:solidFill>
                  <a:schemeClr val="dk1"/>
                </a:solidFill>
                <a:latin typeface="Montserrat SemiBold"/>
                <a:ea typeface="Montserrat SemiBold"/>
                <a:cs typeface="Montserrat SemiBold"/>
                <a:sym typeface="Montserrat SemiBold"/>
              </a:rPr>
              <a:t>Visual</a:t>
            </a:r>
            <a:r>
              <a:rPr lang="en-US" sz="2800">
                <a:solidFill>
                  <a:schemeClr val="dk1"/>
                </a:solidFill>
                <a:latin typeface="Montserrat SemiBold"/>
                <a:ea typeface="Montserrat SemiBold"/>
                <a:cs typeface="Montserrat SemiBold"/>
                <a:sym typeface="Montserrat SemiBold"/>
              </a:rPr>
              <a:t> </a:t>
            </a:r>
            <a:r>
              <a:rPr lang="en-US" sz="2800">
                <a:solidFill>
                  <a:schemeClr val="dk1"/>
                </a:solidFill>
                <a:latin typeface="Calibri"/>
                <a:ea typeface="Calibri"/>
                <a:cs typeface="Calibri"/>
                <a:sym typeface="Calibri"/>
              </a:rPr>
              <a:t>– pictures, posters, and cartoons</a:t>
            </a:r>
            <a:endParaRPr>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2400"/>
              <a:buFont typeface="Arial"/>
              <a:buChar char="•"/>
            </a:pPr>
            <a:r>
              <a:rPr lang="en-US" sz="2400">
                <a:solidFill>
                  <a:schemeClr val="dk1"/>
                </a:solidFill>
                <a:latin typeface="Montserrat SemiBold"/>
                <a:ea typeface="Montserrat SemiBold"/>
                <a:cs typeface="Montserrat SemiBold"/>
                <a:sym typeface="Montserrat SemiBold"/>
              </a:rPr>
              <a:t>Physical</a:t>
            </a:r>
            <a:r>
              <a:rPr lang="en-US" sz="2800">
                <a:solidFill>
                  <a:schemeClr val="dk1"/>
                </a:solidFill>
                <a:latin typeface="Montserrat SemiBold"/>
                <a:ea typeface="Montserrat SemiBold"/>
                <a:cs typeface="Montserrat SemiBold"/>
                <a:sym typeface="Montserrat SemiBold"/>
              </a:rPr>
              <a:t> </a:t>
            </a:r>
            <a:r>
              <a:rPr lang="en-US" sz="2800">
                <a:solidFill>
                  <a:schemeClr val="dk1"/>
                </a:solidFill>
                <a:latin typeface="Calibri"/>
                <a:ea typeface="Calibri"/>
                <a:cs typeface="Calibri"/>
                <a:sym typeface="Calibri"/>
              </a:rPr>
              <a:t>– touching, massaging, and encroaching on personal space</a:t>
            </a:r>
            <a:endParaRPr>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2400"/>
              <a:buFont typeface="Arial"/>
              <a:buChar char="•"/>
            </a:pPr>
            <a:r>
              <a:rPr lang="en-US" sz="2400">
                <a:solidFill>
                  <a:schemeClr val="dk1"/>
                </a:solidFill>
                <a:latin typeface="Montserrat SemiBold"/>
                <a:ea typeface="Montserrat SemiBold"/>
                <a:cs typeface="Montserrat SemiBold"/>
                <a:sym typeface="Montserrat SemiBold"/>
              </a:rPr>
              <a:t>Written</a:t>
            </a:r>
            <a:r>
              <a:rPr lang="en-US" sz="2800">
                <a:solidFill>
                  <a:schemeClr val="dk1"/>
                </a:solidFill>
                <a:latin typeface="Montserrat SemiBold"/>
                <a:ea typeface="Montserrat SemiBold"/>
                <a:cs typeface="Montserrat SemiBold"/>
                <a:sym typeface="Montserrat SemiBold"/>
              </a:rPr>
              <a:t> </a:t>
            </a:r>
            <a:r>
              <a:rPr lang="en-US" sz="2800">
                <a:solidFill>
                  <a:schemeClr val="dk1"/>
                </a:solidFill>
                <a:latin typeface="Calibri"/>
                <a:ea typeface="Calibri"/>
                <a:cs typeface="Calibri"/>
                <a:sym typeface="Calibri"/>
              </a:rPr>
              <a:t>– email communication with any of the above or links to inappropriate websites or images</a:t>
            </a:r>
            <a:endParaRPr>
              <a:latin typeface="Calibri"/>
              <a:ea typeface="Calibri"/>
              <a:cs typeface="Calibri"/>
              <a:sym typeface="Calibri"/>
            </a:endParaRPr>
          </a:p>
          <a:p>
            <a:pPr marL="285750" marR="0" lvl="0" indent="-107950" algn="l" rtl="0">
              <a:lnSpc>
                <a:spcPct val="150000"/>
              </a:lnSpc>
              <a:spcBef>
                <a:spcPts val="0"/>
              </a:spcBef>
              <a:spcAft>
                <a:spcPts val="0"/>
              </a:spcAft>
              <a:buClr>
                <a:srgbClr val="FF0066"/>
              </a:buClr>
              <a:buSzPts val="2800"/>
              <a:buFont typeface="Arial"/>
              <a:buNone/>
            </a:pPr>
            <a:endParaRPr sz="2800">
              <a:solidFill>
                <a:schemeClr val="dk1"/>
              </a:solidFill>
              <a:latin typeface="Calibri"/>
              <a:ea typeface="Calibri"/>
              <a:cs typeface="Calibri"/>
              <a:sym typeface="Calibri"/>
            </a:endParaRPr>
          </a:p>
        </p:txBody>
      </p:sp>
      <p:pic>
        <p:nvPicPr>
          <p:cNvPr id="191" name="Google Shape;191;p23"/>
          <p:cNvPicPr preferRelativeResize="0"/>
          <p:nvPr/>
        </p:nvPicPr>
        <p:blipFill rotWithShape="1">
          <a:blip r:embed="rId4">
            <a:alphaModFix/>
          </a:blip>
          <a:srcRect/>
          <a:stretch/>
        </p:blipFill>
        <p:spPr>
          <a:xfrm>
            <a:off x="11069879" y="6566430"/>
            <a:ext cx="963136" cy="2053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p:nvPr/>
        </p:nvSpPr>
        <p:spPr>
          <a:xfrm>
            <a:off x="3113102" y="310722"/>
            <a:ext cx="7865616"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Montserrat"/>
                <a:ea typeface="Montserrat"/>
                <a:cs typeface="Montserrat"/>
                <a:sym typeface="Montserrat"/>
              </a:rPr>
              <a:t>Dispelling Sexual Harassment </a:t>
            </a:r>
            <a:r>
              <a:rPr lang="en-US" sz="3600" b="1">
                <a:solidFill>
                  <a:srgbClr val="FF0066"/>
                </a:solidFill>
                <a:latin typeface="Montserrat"/>
                <a:ea typeface="Montserrat"/>
                <a:cs typeface="Montserrat"/>
                <a:sym typeface="Montserrat"/>
              </a:rPr>
              <a:t>Myths</a:t>
            </a:r>
            <a:endParaRPr sz="3600" b="1">
              <a:latin typeface="Montserrat"/>
              <a:ea typeface="Montserrat"/>
              <a:cs typeface="Montserrat"/>
              <a:sym typeface="Montserrat"/>
            </a:endParaRPr>
          </a:p>
        </p:txBody>
      </p:sp>
      <p:pic>
        <p:nvPicPr>
          <p:cNvPr id="197" name="Google Shape;197;p24"/>
          <p:cNvPicPr preferRelativeResize="0"/>
          <p:nvPr/>
        </p:nvPicPr>
        <p:blipFill rotWithShape="1">
          <a:blip r:embed="rId3">
            <a:alphaModFix/>
          </a:blip>
          <a:srcRect/>
          <a:stretch/>
        </p:blipFill>
        <p:spPr>
          <a:xfrm>
            <a:off x="11069879" y="6566430"/>
            <a:ext cx="963136" cy="205339"/>
          </a:xfrm>
          <a:prstGeom prst="rect">
            <a:avLst/>
          </a:prstGeom>
          <a:noFill/>
          <a:ln>
            <a:noFill/>
          </a:ln>
        </p:spPr>
      </p:pic>
      <p:sp>
        <p:nvSpPr>
          <p:cNvPr id="198" name="Google Shape;198;p24"/>
          <p:cNvSpPr/>
          <p:nvPr/>
        </p:nvSpPr>
        <p:spPr>
          <a:xfrm>
            <a:off x="2810509" y="2194907"/>
            <a:ext cx="8470800" cy="364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FF0066"/>
              </a:buClr>
              <a:buSzPts val="2400"/>
              <a:buFont typeface="Calibri"/>
              <a:buChar char="•"/>
            </a:pPr>
            <a:r>
              <a:rPr lang="en-US" sz="2400" b="1">
                <a:solidFill>
                  <a:srgbClr val="000000"/>
                </a:solidFill>
                <a:latin typeface="Calibri"/>
                <a:ea typeface="Calibri"/>
                <a:cs typeface="Calibri"/>
                <a:sym typeface="Calibri"/>
              </a:rPr>
              <a:t>Only </a:t>
            </a:r>
            <a:r>
              <a:rPr lang="en-US" sz="2400" b="1">
                <a:solidFill>
                  <a:srgbClr val="FF0066"/>
                </a:solidFill>
                <a:latin typeface="Calibri"/>
                <a:ea typeface="Calibri"/>
                <a:cs typeface="Calibri"/>
                <a:sym typeface="Calibri"/>
              </a:rPr>
              <a:t>women</a:t>
            </a:r>
            <a:r>
              <a:rPr lang="en-US" sz="2400" b="1">
                <a:solidFill>
                  <a:srgbClr val="000000"/>
                </a:solidFill>
                <a:latin typeface="Calibri"/>
                <a:ea typeface="Calibri"/>
                <a:cs typeface="Calibri"/>
                <a:sym typeface="Calibri"/>
              </a:rPr>
              <a:t> can be harassed</a:t>
            </a:r>
            <a:endParaRPr b="1">
              <a:latin typeface="Calibri"/>
              <a:ea typeface="Calibri"/>
              <a:cs typeface="Calibri"/>
              <a:sym typeface="Calibri"/>
            </a:endParaRPr>
          </a:p>
          <a:p>
            <a:pPr marL="800100" marR="0" lvl="1" indent="-342900" algn="l" rtl="0">
              <a:lnSpc>
                <a:spcPct val="115000"/>
              </a:lnSpc>
              <a:spcBef>
                <a:spcPts val="0"/>
              </a:spcBef>
              <a:spcAft>
                <a:spcPts val="0"/>
              </a:spcAft>
              <a:buClr>
                <a:srgbClr val="FF0066"/>
              </a:buClr>
              <a:buSzPts val="2000"/>
              <a:buFont typeface="Calibri"/>
              <a:buChar char="•"/>
            </a:pPr>
            <a:r>
              <a:rPr lang="en-US" sz="2000" i="0" u="none" strike="noStrike" cap="none">
                <a:solidFill>
                  <a:schemeClr val="dk1"/>
                </a:solidFill>
                <a:latin typeface="Calibri"/>
                <a:ea typeface="Calibri"/>
                <a:cs typeface="Calibri"/>
                <a:sym typeface="Calibri"/>
              </a:rPr>
              <a:t>Not true! All gender identities could be harassed.</a:t>
            </a:r>
            <a:endParaRPr sz="2400" i="0" u="none" strike="noStrike" cap="none">
              <a:solidFill>
                <a:srgbClr val="000000"/>
              </a:solidFill>
              <a:latin typeface="Calibri"/>
              <a:ea typeface="Calibri"/>
              <a:cs typeface="Calibri"/>
              <a:sym typeface="Calibri"/>
            </a:endParaRPr>
          </a:p>
          <a:p>
            <a:pPr marL="342900" marR="0" lvl="0" indent="-190500" algn="l" rtl="0">
              <a:lnSpc>
                <a:spcPct val="115000"/>
              </a:lnSpc>
              <a:spcBef>
                <a:spcPts val="0"/>
              </a:spcBef>
              <a:spcAft>
                <a:spcPts val="0"/>
              </a:spcAft>
              <a:buClr>
                <a:srgbClr val="FF0066"/>
              </a:buClr>
              <a:buSzPts val="2400"/>
              <a:buFont typeface="Arial"/>
              <a:buNone/>
            </a:pPr>
            <a:endParaRPr sz="2400">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Clr>
                <a:srgbClr val="FF0066"/>
              </a:buClr>
              <a:buSzPts val="2400"/>
              <a:buFont typeface="Calibri"/>
              <a:buChar char="•"/>
            </a:pPr>
            <a:r>
              <a:rPr lang="en-US" sz="2400" b="1">
                <a:solidFill>
                  <a:srgbClr val="FF0066"/>
                </a:solidFill>
                <a:latin typeface="Calibri"/>
                <a:ea typeface="Calibri"/>
                <a:cs typeface="Calibri"/>
                <a:sym typeface="Calibri"/>
              </a:rPr>
              <a:t>Same sex offender </a:t>
            </a:r>
            <a:r>
              <a:rPr lang="en-US" sz="2400" b="1">
                <a:solidFill>
                  <a:srgbClr val="000000"/>
                </a:solidFill>
                <a:latin typeface="Calibri"/>
                <a:ea typeface="Calibri"/>
                <a:cs typeface="Calibri"/>
                <a:sym typeface="Calibri"/>
              </a:rPr>
              <a:t>won’t be considered as a harasser</a:t>
            </a:r>
            <a:endParaRPr b="1">
              <a:latin typeface="Calibri"/>
              <a:ea typeface="Calibri"/>
              <a:cs typeface="Calibri"/>
              <a:sym typeface="Calibri"/>
            </a:endParaRPr>
          </a:p>
          <a:p>
            <a:pPr marL="800100" marR="0" lvl="1" indent="-342900" algn="l" rtl="0">
              <a:lnSpc>
                <a:spcPct val="115000"/>
              </a:lnSpc>
              <a:spcBef>
                <a:spcPts val="0"/>
              </a:spcBef>
              <a:spcAft>
                <a:spcPts val="0"/>
              </a:spcAft>
              <a:buClr>
                <a:srgbClr val="FF0066"/>
              </a:buClr>
              <a:buSzPts val="2000"/>
              <a:buFont typeface="Calibri"/>
              <a:buChar char="•"/>
            </a:pPr>
            <a:r>
              <a:rPr lang="en-US" sz="2000" i="0" u="none" strike="noStrike" cap="none">
                <a:solidFill>
                  <a:schemeClr val="dk1"/>
                </a:solidFill>
                <a:latin typeface="Calibri"/>
                <a:ea typeface="Calibri"/>
                <a:cs typeface="Calibri"/>
                <a:sym typeface="Calibri"/>
              </a:rPr>
              <a:t>Not true! The US Supreme Court has recognized that harassment can occur between similar sex.</a:t>
            </a:r>
            <a:endParaRPr>
              <a:latin typeface="Calibri"/>
              <a:ea typeface="Calibri"/>
              <a:cs typeface="Calibri"/>
              <a:sym typeface="Calibri"/>
            </a:endParaRPr>
          </a:p>
          <a:p>
            <a:pPr marL="800100" marR="0" lvl="1" indent="-228600" algn="l" rtl="0">
              <a:lnSpc>
                <a:spcPct val="115000"/>
              </a:lnSpc>
              <a:spcBef>
                <a:spcPts val="0"/>
              </a:spcBef>
              <a:spcAft>
                <a:spcPts val="0"/>
              </a:spcAft>
              <a:buClr>
                <a:srgbClr val="FF0066"/>
              </a:buClr>
              <a:buSzPts val="1800"/>
              <a:buFont typeface="Arial"/>
              <a:buNone/>
            </a:pPr>
            <a:endParaRPr sz="1800" i="0" u="none" strike="noStrike" cap="none">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rgbClr val="FF0066"/>
              </a:buClr>
              <a:buSzPts val="2400"/>
              <a:buFont typeface="Calibri"/>
              <a:buChar char="•"/>
            </a:pPr>
            <a:r>
              <a:rPr lang="en-US" sz="2400" b="1">
                <a:solidFill>
                  <a:srgbClr val="000000"/>
                </a:solidFill>
                <a:latin typeface="Calibri"/>
                <a:ea typeface="Calibri"/>
                <a:cs typeface="Calibri"/>
                <a:sym typeface="Calibri"/>
              </a:rPr>
              <a:t>Only </a:t>
            </a:r>
            <a:r>
              <a:rPr lang="en-US" sz="2400" b="1">
                <a:solidFill>
                  <a:srgbClr val="FF0066"/>
                </a:solidFill>
                <a:latin typeface="Calibri"/>
                <a:ea typeface="Calibri"/>
                <a:cs typeface="Calibri"/>
                <a:sym typeface="Calibri"/>
              </a:rPr>
              <a:t>supervisors</a:t>
            </a:r>
            <a:r>
              <a:rPr lang="en-US" sz="2400" b="1">
                <a:solidFill>
                  <a:srgbClr val="000000"/>
                </a:solidFill>
                <a:latin typeface="Calibri"/>
                <a:ea typeface="Calibri"/>
                <a:cs typeface="Calibri"/>
                <a:sym typeface="Calibri"/>
              </a:rPr>
              <a:t> can be a harasser</a:t>
            </a:r>
            <a:endParaRPr b="1">
              <a:latin typeface="Calibri"/>
              <a:ea typeface="Calibri"/>
              <a:cs typeface="Calibri"/>
              <a:sym typeface="Calibri"/>
            </a:endParaRPr>
          </a:p>
          <a:p>
            <a:pPr marL="800100" marR="0" lvl="1" indent="-342900" algn="l" rtl="0">
              <a:lnSpc>
                <a:spcPct val="115000"/>
              </a:lnSpc>
              <a:spcBef>
                <a:spcPts val="0"/>
              </a:spcBef>
              <a:spcAft>
                <a:spcPts val="0"/>
              </a:spcAft>
              <a:buClr>
                <a:srgbClr val="FF0066"/>
              </a:buClr>
              <a:buSzPts val="2000"/>
              <a:buFont typeface="Calibri"/>
              <a:buChar char="•"/>
            </a:pPr>
            <a:r>
              <a:rPr lang="en-US" sz="2000" i="0" u="none" strike="noStrike" cap="none">
                <a:solidFill>
                  <a:schemeClr val="dk1"/>
                </a:solidFill>
                <a:latin typeface="Calibri"/>
                <a:ea typeface="Calibri"/>
                <a:cs typeface="Calibri"/>
                <a:sym typeface="Calibri"/>
              </a:rPr>
              <a:t>Not true! Anyone regardless of job positions can be a harasser.</a:t>
            </a:r>
            <a:endParaRPr>
              <a:latin typeface="Calibri"/>
              <a:ea typeface="Calibri"/>
              <a:cs typeface="Calibri"/>
              <a:sym typeface="Calibri"/>
            </a:endParaRPr>
          </a:p>
        </p:txBody>
      </p:sp>
      <p:grpSp>
        <p:nvGrpSpPr>
          <p:cNvPr id="199" name="Google Shape;199;p24"/>
          <p:cNvGrpSpPr/>
          <p:nvPr/>
        </p:nvGrpSpPr>
        <p:grpSpPr>
          <a:xfrm>
            <a:off x="0" y="0"/>
            <a:ext cx="2183907" cy="6858000"/>
            <a:chOff x="0" y="0"/>
            <a:chExt cx="2183907" cy="6858000"/>
          </a:xfrm>
        </p:grpSpPr>
        <p:sp>
          <p:nvSpPr>
            <p:cNvPr id="200" name="Google Shape;200;p24"/>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24"/>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p:nvPr/>
        </p:nvSpPr>
        <p:spPr>
          <a:xfrm>
            <a:off x="2583353" y="230378"/>
            <a:ext cx="89991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a:solidFill>
                  <a:schemeClr val="dk1"/>
                </a:solidFill>
                <a:latin typeface="Montserrat"/>
                <a:ea typeface="Montserrat"/>
                <a:cs typeface="Montserrat"/>
                <a:sym typeface="Montserrat"/>
              </a:rPr>
              <a:t>Sexual Harassment is broken down into 5 groups:</a:t>
            </a:r>
            <a:endParaRPr sz="4000" b="1" u="sng" dirty="0">
              <a:solidFill>
                <a:srgbClr val="FF0066"/>
              </a:solidFill>
              <a:latin typeface="Montserrat"/>
              <a:ea typeface="Montserrat"/>
              <a:cs typeface="Montserrat"/>
              <a:sym typeface="Montserrat"/>
            </a:endParaRPr>
          </a:p>
        </p:txBody>
      </p:sp>
      <p:grpSp>
        <p:nvGrpSpPr>
          <p:cNvPr id="207" name="Google Shape;207;p25"/>
          <p:cNvGrpSpPr/>
          <p:nvPr/>
        </p:nvGrpSpPr>
        <p:grpSpPr>
          <a:xfrm>
            <a:off x="0" y="0"/>
            <a:ext cx="2183907" cy="6858000"/>
            <a:chOff x="0" y="0"/>
            <a:chExt cx="2183907" cy="6858000"/>
          </a:xfrm>
        </p:grpSpPr>
        <p:sp>
          <p:nvSpPr>
            <p:cNvPr id="208" name="Google Shape;208;p25"/>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9" name="Google Shape;209;p25"/>
            <p:cNvPicPr preferRelativeResize="0"/>
            <p:nvPr/>
          </p:nvPicPr>
          <p:blipFill rotWithShape="1">
            <a:blip r:embed="rId3">
              <a:alphaModFix/>
            </a:blip>
            <a:srcRect l="43445"/>
            <a:stretch/>
          </p:blipFill>
          <p:spPr>
            <a:xfrm>
              <a:off x="0" y="1135498"/>
              <a:ext cx="2183907" cy="5722502"/>
            </a:xfrm>
            <a:prstGeom prst="rect">
              <a:avLst/>
            </a:prstGeom>
            <a:noFill/>
            <a:ln>
              <a:noFill/>
            </a:ln>
          </p:spPr>
        </p:pic>
      </p:grpSp>
      <p:sp>
        <p:nvSpPr>
          <p:cNvPr id="210" name="Google Shape;210;p25"/>
          <p:cNvSpPr txBox="1"/>
          <p:nvPr/>
        </p:nvSpPr>
        <p:spPr>
          <a:xfrm>
            <a:off x="5072832" y="1789530"/>
            <a:ext cx="4571400" cy="4776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F0066"/>
              </a:buClr>
              <a:buSzPts val="3200"/>
              <a:buFont typeface="Calibri"/>
              <a:buChar char="•"/>
            </a:pPr>
            <a:r>
              <a:rPr lang="en-US" sz="3200" dirty="0">
                <a:solidFill>
                  <a:schemeClr val="dk1"/>
                </a:solidFill>
                <a:latin typeface="Calibri"/>
                <a:ea typeface="Calibri"/>
                <a:cs typeface="Calibri"/>
                <a:sym typeface="Calibri"/>
              </a:rPr>
              <a:t>Gender Harassment</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3200"/>
              <a:buFont typeface="Calibri"/>
              <a:buChar char="•"/>
            </a:pPr>
            <a:r>
              <a:rPr lang="en-US" sz="3200" dirty="0">
                <a:solidFill>
                  <a:schemeClr val="dk1"/>
                </a:solidFill>
                <a:latin typeface="Calibri"/>
                <a:ea typeface="Calibri"/>
                <a:cs typeface="Calibri"/>
                <a:sym typeface="Calibri"/>
              </a:rPr>
              <a:t>Seductive Behavior</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3200"/>
              <a:buFont typeface="Calibri"/>
              <a:buChar char="•"/>
            </a:pPr>
            <a:r>
              <a:rPr lang="en-US" sz="3200" dirty="0">
                <a:solidFill>
                  <a:schemeClr val="dk1"/>
                </a:solidFill>
                <a:latin typeface="Calibri"/>
                <a:ea typeface="Calibri"/>
                <a:cs typeface="Calibri"/>
                <a:sym typeface="Calibri"/>
              </a:rPr>
              <a:t>Sexual Bribery</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3200"/>
              <a:buFont typeface="Calibri"/>
              <a:buChar char="•"/>
            </a:pPr>
            <a:r>
              <a:rPr lang="en-US" sz="3200" dirty="0">
                <a:solidFill>
                  <a:schemeClr val="dk1"/>
                </a:solidFill>
                <a:latin typeface="Calibri"/>
                <a:ea typeface="Calibri"/>
                <a:cs typeface="Calibri"/>
                <a:sym typeface="Calibri"/>
              </a:rPr>
              <a:t>Sexual Coercion</a:t>
            </a:r>
            <a:endParaRPr dirty="0">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3200"/>
              <a:buFont typeface="Calibri"/>
              <a:buChar char="•"/>
            </a:pPr>
            <a:r>
              <a:rPr lang="en-US" sz="3200" dirty="0">
                <a:solidFill>
                  <a:schemeClr val="dk1"/>
                </a:solidFill>
                <a:latin typeface="Calibri"/>
                <a:ea typeface="Calibri"/>
                <a:cs typeface="Calibri"/>
                <a:sym typeface="Calibri"/>
              </a:rPr>
              <a:t>Sexual Imposition</a:t>
            </a:r>
            <a:endParaRPr sz="3600" dirty="0">
              <a:solidFill>
                <a:schemeClr val="dk1"/>
              </a:solidFill>
              <a:latin typeface="Calibri"/>
              <a:ea typeface="Calibri"/>
              <a:cs typeface="Calibri"/>
              <a:sym typeface="Calibri"/>
            </a:endParaRPr>
          </a:p>
          <a:p>
            <a:pPr marL="285750" marR="0" lvl="0" indent="-57150" algn="l" rtl="0">
              <a:lnSpc>
                <a:spcPct val="150000"/>
              </a:lnSpc>
              <a:spcBef>
                <a:spcPts val="0"/>
              </a:spcBef>
              <a:spcAft>
                <a:spcPts val="0"/>
              </a:spcAft>
              <a:buClr>
                <a:srgbClr val="FF0066"/>
              </a:buClr>
              <a:buSzPts val="3600"/>
              <a:buFont typeface="Arial"/>
              <a:buNone/>
            </a:pPr>
            <a:endParaRPr sz="3600" dirty="0">
              <a:solidFill>
                <a:schemeClr val="dk1"/>
              </a:solidFill>
              <a:latin typeface="Arial"/>
              <a:ea typeface="Arial"/>
              <a:cs typeface="Arial"/>
              <a:sym typeface="Arial"/>
            </a:endParaRPr>
          </a:p>
        </p:txBody>
      </p:sp>
      <p:pic>
        <p:nvPicPr>
          <p:cNvPr id="211" name="Google Shape;211;p25"/>
          <p:cNvPicPr preferRelativeResize="0"/>
          <p:nvPr/>
        </p:nvPicPr>
        <p:blipFill rotWithShape="1">
          <a:blip r:embed="rId4">
            <a:alphaModFix/>
          </a:blip>
          <a:srcRect/>
          <a:stretch/>
        </p:blipFill>
        <p:spPr>
          <a:xfrm>
            <a:off x="11069879" y="6566430"/>
            <a:ext cx="963136" cy="205339"/>
          </a:xfrm>
          <a:prstGeom prst="rect">
            <a:avLst/>
          </a:prstGeom>
          <a:noFill/>
          <a:ln>
            <a:noFill/>
          </a:ln>
        </p:spPr>
      </p:pic>
      <p:sp>
        <p:nvSpPr>
          <p:cNvPr id="212" name="Google Shape;212;p25"/>
          <p:cNvSpPr/>
          <p:nvPr/>
        </p:nvSpPr>
        <p:spPr>
          <a:xfrm>
            <a:off x="5072832" y="6258653"/>
            <a:ext cx="402013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222222"/>
                </a:solidFill>
                <a:latin typeface="Arial"/>
                <a:ea typeface="Arial"/>
                <a:cs typeface="Arial"/>
                <a:sym typeface="Arial"/>
              </a:rPr>
              <a:t>Source: American Psychological Association</a:t>
            </a:r>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6"/>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218" name="Google Shape;218;p26"/>
          <p:cNvGrpSpPr/>
          <p:nvPr/>
        </p:nvGrpSpPr>
        <p:grpSpPr>
          <a:xfrm>
            <a:off x="0" y="0"/>
            <a:ext cx="2183907" cy="6858000"/>
            <a:chOff x="0" y="0"/>
            <a:chExt cx="2183907" cy="6858000"/>
          </a:xfrm>
        </p:grpSpPr>
        <p:sp>
          <p:nvSpPr>
            <p:cNvPr id="219" name="Google Shape;219;p26"/>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0" name="Google Shape;220;p26"/>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221" name="Google Shape;221;p26"/>
          <p:cNvSpPr txBox="1"/>
          <p:nvPr/>
        </p:nvSpPr>
        <p:spPr>
          <a:xfrm>
            <a:off x="3015916" y="573505"/>
            <a:ext cx="8502300" cy="507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FF0066"/>
                </a:solidFill>
                <a:latin typeface="Montserrat"/>
                <a:ea typeface="Montserrat"/>
                <a:cs typeface="Montserrat"/>
                <a:sym typeface="Montserrat"/>
              </a:rPr>
              <a:t>1.</a:t>
            </a:r>
            <a:endParaRPr b="1">
              <a:solidFill>
                <a:srgbClr val="FF0066"/>
              </a:solidFill>
              <a:latin typeface="Montserrat"/>
              <a:ea typeface="Montserrat"/>
              <a:cs typeface="Montserrat"/>
              <a:sym typeface="Montserrat"/>
            </a:endParaRPr>
          </a:p>
          <a:p>
            <a:pPr marL="0" marR="0" lvl="0" indent="0" algn="l" rtl="0">
              <a:spcBef>
                <a:spcPts val="0"/>
              </a:spcBef>
              <a:spcAft>
                <a:spcPts val="0"/>
              </a:spcAft>
              <a:buNone/>
            </a:pPr>
            <a:endParaRPr sz="4400" b="1">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4400" b="1">
                <a:solidFill>
                  <a:schemeClr val="dk1"/>
                </a:solidFill>
                <a:latin typeface="Montserrat"/>
                <a:ea typeface="Montserrat"/>
                <a:cs typeface="Montserrat"/>
                <a:sym typeface="Montserrat"/>
              </a:rPr>
              <a:t>Gender Harassment</a:t>
            </a:r>
            <a:endParaRPr b="1">
              <a:latin typeface="Montserrat"/>
              <a:ea typeface="Montserrat"/>
              <a:cs typeface="Montserrat"/>
              <a:sym typeface="Montserrat"/>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Generalized sexist statements and behavior that convey insulting or degrading attitudes about women or men.</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Examples: Insulting remarks, obscene jokes or humor about sex, etc.</a:t>
            </a:r>
            <a:endParaRPr>
              <a:latin typeface="Calibri"/>
              <a:ea typeface="Calibri"/>
              <a:cs typeface="Calibri"/>
              <a:sym typeface="Calibri"/>
            </a:endParaRPr>
          </a:p>
        </p:txBody>
      </p:sp>
      <p:sp>
        <p:nvSpPr>
          <p:cNvPr id="222" name="Google Shape;222;p26"/>
          <p:cNvSpPr/>
          <p:nvPr/>
        </p:nvSpPr>
        <p:spPr>
          <a:xfrm>
            <a:off x="5072832" y="6258653"/>
            <a:ext cx="402013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222222"/>
                </a:solidFill>
                <a:latin typeface="Arial"/>
                <a:ea typeface="Arial"/>
                <a:cs typeface="Arial"/>
                <a:sym typeface="Arial"/>
              </a:rPr>
              <a:t>Source: American Psychological Association</a:t>
            </a:r>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27"/>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228" name="Google Shape;228;p27"/>
          <p:cNvGrpSpPr/>
          <p:nvPr/>
        </p:nvGrpSpPr>
        <p:grpSpPr>
          <a:xfrm>
            <a:off x="0" y="0"/>
            <a:ext cx="2183907" cy="6858000"/>
            <a:chOff x="0" y="0"/>
            <a:chExt cx="2183907" cy="6858000"/>
          </a:xfrm>
        </p:grpSpPr>
        <p:sp>
          <p:nvSpPr>
            <p:cNvPr id="229" name="Google Shape;229;p27"/>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0" name="Google Shape;230;p27"/>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231" name="Google Shape;231;p27"/>
          <p:cNvSpPr txBox="1"/>
          <p:nvPr/>
        </p:nvSpPr>
        <p:spPr>
          <a:xfrm>
            <a:off x="3015916" y="573505"/>
            <a:ext cx="8502300" cy="489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FF0066"/>
                </a:solidFill>
                <a:latin typeface="Montserrat"/>
                <a:ea typeface="Montserrat"/>
                <a:cs typeface="Montserrat"/>
                <a:sym typeface="Montserrat"/>
              </a:rPr>
              <a:t>2.</a:t>
            </a:r>
            <a:endParaRPr b="1">
              <a:solidFill>
                <a:srgbClr val="FF0066"/>
              </a:solidFill>
              <a:latin typeface="Montserrat"/>
              <a:ea typeface="Montserrat"/>
              <a:cs typeface="Montserrat"/>
              <a:sym typeface="Montserrat"/>
            </a:endParaRPr>
          </a:p>
          <a:p>
            <a:pPr marL="0" marR="0" lvl="0" indent="0" algn="l" rtl="0">
              <a:spcBef>
                <a:spcPts val="0"/>
              </a:spcBef>
              <a:spcAft>
                <a:spcPts val="0"/>
              </a:spcAft>
              <a:buNone/>
            </a:pPr>
            <a:endParaRPr sz="4400" b="1">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4400" b="1">
                <a:solidFill>
                  <a:schemeClr val="dk1"/>
                </a:solidFill>
                <a:latin typeface="Montserrat"/>
                <a:ea typeface="Montserrat"/>
                <a:cs typeface="Montserrat"/>
                <a:sym typeface="Montserrat"/>
              </a:rPr>
              <a:t>Seductive Behavior</a:t>
            </a:r>
            <a:endParaRPr b="1">
              <a:latin typeface="Montserrat"/>
              <a:ea typeface="Montserrat"/>
              <a:cs typeface="Montserrat"/>
              <a:sym typeface="Montserrat"/>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Unwanted, inappropriate and offensive sexual advances.</a:t>
            </a:r>
            <a:endParaRPr>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Examples: </a:t>
            </a:r>
            <a:r>
              <a:rPr lang="en-US" sz="2800">
                <a:solidFill>
                  <a:srgbClr val="222222"/>
                </a:solidFill>
                <a:latin typeface="Calibri"/>
                <a:ea typeface="Calibri"/>
                <a:cs typeface="Calibri"/>
                <a:sym typeface="Calibri"/>
              </a:rPr>
              <a:t>repeated and unwanted sexual invitation; insistent requests for dates/dinner/drinks; persistent letters, phone calls, etc.</a:t>
            </a:r>
            <a:endParaRPr sz="2800">
              <a:solidFill>
                <a:schemeClr val="dk1"/>
              </a:solidFill>
              <a:latin typeface="Calibri"/>
              <a:ea typeface="Calibri"/>
              <a:cs typeface="Calibri"/>
              <a:sym typeface="Calibri"/>
            </a:endParaRPr>
          </a:p>
        </p:txBody>
      </p:sp>
      <p:sp>
        <p:nvSpPr>
          <p:cNvPr id="232" name="Google Shape;232;p27"/>
          <p:cNvSpPr/>
          <p:nvPr/>
        </p:nvSpPr>
        <p:spPr>
          <a:xfrm>
            <a:off x="5072832" y="6258653"/>
            <a:ext cx="402013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222222"/>
                </a:solidFill>
                <a:latin typeface="Arial"/>
                <a:ea typeface="Arial"/>
                <a:cs typeface="Arial"/>
                <a:sym typeface="Arial"/>
              </a:rPr>
              <a:t>Source: American Psychological Association</a:t>
            </a:r>
            <a:endParaRPr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8"/>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238" name="Google Shape;238;p28"/>
          <p:cNvGrpSpPr/>
          <p:nvPr/>
        </p:nvGrpSpPr>
        <p:grpSpPr>
          <a:xfrm>
            <a:off x="0" y="0"/>
            <a:ext cx="2183907" cy="6858000"/>
            <a:chOff x="0" y="0"/>
            <a:chExt cx="2183907" cy="6858000"/>
          </a:xfrm>
        </p:grpSpPr>
        <p:sp>
          <p:nvSpPr>
            <p:cNvPr id="239" name="Google Shape;239;p28"/>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0" name="Google Shape;240;p28"/>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241" name="Google Shape;241;p28"/>
          <p:cNvSpPr txBox="1"/>
          <p:nvPr/>
        </p:nvSpPr>
        <p:spPr>
          <a:xfrm>
            <a:off x="3015925" y="573500"/>
            <a:ext cx="8502300" cy="5353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FF0066"/>
                </a:solidFill>
                <a:latin typeface="Montserrat"/>
                <a:ea typeface="Montserrat"/>
                <a:cs typeface="Montserrat"/>
                <a:sym typeface="Montserrat"/>
              </a:rPr>
              <a:t>3.</a:t>
            </a:r>
            <a:endParaRPr b="1">
              <a:solidFill>
                <a:srgbClr val="FF0066"/>
              </a:solidFill>
              <a:latin typeface="Montserrat"/>
              <a:ea typeface="Montserrat"/>
              <a:cs typeface="Montserrat"/>
              <a:sym typeface="Montserrat"/>
            </a:endParaRPr>
          </a:p>
          <a:p>
            <a:pPr marL="0" marR="0" lvl="0" indent="0" algn="l" rtl="0">
              <a:spcBef>
                <a:spcPts val="0"/>
              </a:spcBef>
              <a:spcAft>
                <a:spcPts val="0"/>
              </a:spcAft>
              <a:buNone/>
            </a:pPr>
            <a:endParaRPr sz="4400" b="1">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4400" b="1">
                <a:solidFill>
                  <a:schemeClr val="dk1"/>
                </a:solidFill>
                <a:latin typeface="Montserrat"/>
                <a:ea typeface="Montserrat"/>
                <a:cs typeface="Montserrat"/>
                <a:sym typeface="Montserrat"/>
              </a:rPr>
              <a:t>Sexual Bribery</a:t>
            </a:r>
            <a:endParaRPr b="1">
              <a:latin typeface="Montserrat"/>
              <a:ea typeface="Montserrat"/>
              <a:cs typeface="Montserrat"/>
              <a:sym typeface="Montserrat"/>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Solicitation of sexual activity or other sex-linked behavior by promise of reward; the proposition may be either overt or subtle.</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Examples: “You scratch my back, and I’ll scratch yours”, harasser demands victim to engage in a sexual activity in exchange for favors or promotions.</a:t>
            </a:r>
            <a:endParaRPr sz="2800">
              <a:solidFill>
                <a:schemeClr val="dk1"/>
              </a:solidFill>
              <a:latin typeface="Calibri"/>
              <a:ea typeface="Calibri"/>
              <a:cs typeface="Calibri"/>
              <a:sym typeface="Calibri"/>
            </a:endParaRPr>
          </a:p>
        </p:txBody>
      </p:sp>
      <p:sp>
        <p:nvSpPr>
          <p:cNvPr id="242" name="Google Shape;242;p28"/>
          <p:cNvSpPr/>
          <p:nvPr/>
        </p:nvSpPr>
        <p:spPr>
          <a:xfrm>
            <a:off x="5072832" y="6258653"/>
            <a:ext cx="402013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222222"/>
                </a:solidFill>
                <a:latin typeface="Arial"/>
                <a:ea typeface="Arial"/>
                <a:cs typeface="Arial"/>
                <a:sym typeface="Arial"/>
              </a:rPr>
              <a:t>Source: American Psychological Association</a:t>
            </a:r>
            <a:endParaRPr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9"/>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248" name="Google Shape;248;p29"/>
          <p:cNvGrpSpPr/>
          <p:nvPr/>
        </p:nvGrpSpPr>
        <p:grpSpPr>
          <a:xfrm>
            <a:off x="0" y="0"/>
            <a:ext cx="2183907" cy="6858000"/>
            <a:chOff x="0" y="0"/>
            <a:chExt cx="2183907" cy="6858000"/>
          </a:xfrm>
        </p:grpSpPr>
        <p:sp>
          <p:nvSpPr>
            <p:cNvPr id="249" name="Google Shape;249;p29"/>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0" name="Google Shape;250;p29"/>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251" name="Google Shape;251;p29"/>
          <p:cNvSpPr txBox="1"/>
          <p:nvPr/>
        </p:nvSpPr>
        <p:spPr>
          <a:xfrm>
            <a:off x="3015916" y="573505"/>
            <a:ext cx="8502300" cy="446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FF0066"/>
                </a:solidFill>
                <a:latin typeface="Montserrat"/>
                <a:ea typeface="Montserrat"/>
                <a:cs typeface="Montserrat"/>
                <a:sym typeface="Montserrat"/>
              </a:rPr>
              <a:t>4.</a:t>
            </a:r>
            <a:endParaRPr b="1">
              <a:solidFill>
                <a:srgbClr val="FF0066"/>
              </a:solidFill>
              <a:latin typeface="Montserrat"/>
              <a:ea typeface="Montserrat"/>
              <a:cs typeface="Montserrat"/>
              <a:sym typeface="Montserrat"/>
            </a:endParaRPr>
          </a:p>
          <a:p>
            <a:pPr marL="0" marR="0" lvl="0" indent="0" algn="l" rtl="0">
              <a:spcBef>
                <a:spcPts val="0"/>
              </a:spcBef>
              <a:spcAft>
                <a:spcPts val="0"/>
              </a:spcAft>
              <a:buNone/>
            </a:pPr>
            <a:endParaRPr sz="4400" b="1">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4400" b="1">
                <a:solidFill>
                  <a:schemeClr val="dk1"/>
                </a:solidFill>
                <a:latin typeface="Montserrat"/>
                <a:ea typeface="Montserrat"/>
                <a:cs typeface="Montserrat"/>
                <a:sym typeface="Montserrat"/>
              </a:rPr>
              <a:t>Sexual Coercion</a:t>
            </a:r>
            <a:endParaRPr b="1">
              <a:latin typeface="Montserrat"/>
              <a:ea typeface="Montserrat"/>
              <a:cs typeface="Montserrat"/>
              <a:sym typeface="Montserrat"/>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Coercion of sexual activity or other sex-linked behavior by threat of punishment.</a:t>
            </a:r>
            <a:endParaRPr>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rgbClr val="000000"/>
                </a:solidFill>
                <a:latin typeface="Calibri"/>
                <a:ea typeface="Calibri"/>
                <a:cs typeface="Calibri"/>
                <a:sym typeface="Calibri"/>
              </a:rPr>
              <a:t>Examples: </a:t>
            </a:r>
            <a:r>
              <a:rPr lang="en-US" sz="2800">
                <a:solidFill>
                  <a:srgbClr val="222222"/>
                </a:solidFill>
                <a:latin typeface="Calibri"/>
                <a:ea typeface="Calibri"/>
                <a:cs typeface="Calibri"/>
                <a:sym typeface="Calibri"/>
              </a:rPr>
              <a:t>negative performance evaluations, withholding of promotion, threat of termination.</a:t>
            </a:r>
            <a:endParaRPr sz="3200">
              <a:solidFill>
                <a:schemeClr val="dk1"/>
              </a:solidFill>
              <a:latin typeface="Calibri"/>
              <a:ea typeface="Calibri"/>
              <a:cs typeface="Calibri"/>
              <a:sym typeface="Calibri"/>
            </a:endParaRPr>
          </a:p>
        </p:txBody>
      </p:sp>
      <p:sp>
        <p:nvSpPr>
          <p:cNvPr id="252" name="Google Shape;252;p29"/>
          <p:cNvSpPr/>
          <p:nvPr/>
        </p:nvSpPr>
        <p:spPr>
          <a:xfrm>
            <a:off x="5072832" y="6258653"/>
            <a:ext cx="402013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222222"/>
                </a:solidFill>
                <a:latin typeface="Arial"/>
                <a:ea typeface="Arial"/>
                <a:cs typeface="Arial"/>
                <a:sym typeface="Arial"/>
              </a:rPr>
              <a:t>Source: American Psychological Association</a:t>
            </a:r>
            <a:endParaRPr sz="1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0"/>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258" name="Google Shape;258;p30"/>
          <p:cNvGrpSpPr/>
          <p:nvPr/>
        </p:nvGrpSpPr>
        <p:grpSpPr>
          <a:xfrm>
            <a:off x="0" y="0"/>
            <a:ext cx="2183907" cy="6858000"/>
            <a:chOff x="0" y="0"/>
            <a:chExt cx="2183907" cy="6858000"/>
          </a:xfrm>
        </p:grpSpPr>
        <p:sp>
          <p:nvSpPr>
            <p:cNvPr id="259" name="Google Shape;259;p30"/>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0" name="Google Shape;260;p30"/>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261" name="Google Shape;261;p30"/>
          <p:cNvSpPr txBox="1"/>
          <p:nvPr/>
        </p:nvSpPr>
        <p:spPr>
          <a:xfrm>
            <a:off x="3015916" y="573505"/>
            <a:ext cx="8502300" cy="397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FF0066"/>
                </a:solidFill>
                <a:latin typeface="Montserrat"/>
                <a:ea typeface="Montserrat"/>
                <a:cs typeface="Montserrat"/>
                <a:sym typeface="Montserrat"/>
              </a:rPr>
              <a:t>5.</a:t>
            </a:r>
            <a:endParaRPr b="1">
              <a:solidFill>
                <a:srgbClr val="FF0066"/>
              </a:solidFill>
              <a:latin typeface="Montserrat"/>
              <a:ea typeface="Montserrat"/>
              <a:cs typeface="Montserrat"/>
              <a:sym typeface="Montserrat"/>
            </a:endParaRPr>
          </a:p>
          <a:p>
            <a:pPr marL="0" marR="0" lvl="0" indent="0" algn="l" rtl="0">
              <a:spcBef>
                <a:spcPts val="0"/>
              </a:spcBef>
              <a:spcAft>
                <a:spcPts val="0"/>
              </a:spcAft>
              <a:buNone/>
            </a:pPr>
            <a:endParaRPr sz="4400" b="1">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4400" b="1">
                <a:solidFill>
                  <a:schemeClr val="dk1"/>
                </a:solidFill>
                <a:latin typeface="Montserrat"/>
                <a:ea typeface="Montserrat"/>
                <a:cs typeface="Montserrat"/>
                <a:sym typeface="Montserrat"/>
              </a:rPr>
              <a:t>Sexual Imposition</a:t>
            </a:r>
            <a:endParaRPr b="1">
              <a:latin typeface="Montserrat"/>
              <a:ea typeface="Montserrat"/>
              <a:cs typeface="Montserrat"/>
              <a:sym typeface="Montserrat"/>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Gross sexual imposition.</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rgbClr val="000000"/>
                </a:solidFill>
                <a:latin typeface="Calibri"/>
                <a:ea typeface="Calibri"/>
                <a:cs typeface="Calibri"/>
                <a:sym typeface="Calibri"/>
              </a:rPr>
              <a:t>Examples: </a:t>
            </a:r>
            <a:r>
              <a:rPr lang="en-US" sz="2800">
                <a:solidFill>
                  <a:srgbClr val="222222"/>
                </a:solidFill>
                <a:latin typeface="Calibri"/>
                <a:ea typeface="Calibri"/>
                <a:cs typeface="Calibri"/>
                <a:sym typeface="Calibri"/>
              </a:rPr>
              <a:t>forceful touching, feeling, grabbing, or sexual assault/battery.</a:t>
            </a:r>
            <a:endParaRPr sz="3200">
              <a:solidFill>
                <a:schemeClr val="dk1"/>
              </a:solidFill>
              <a:latin typeface="Calibri"/>
              <a:ea typeface="Calibri"/>
              <a:cs typeface="Calibri"/>
              <a:sym typeface="Calibri"/>
            </a:endParaRPr>
          </a:p>
        </p:txBody>
      </p:sp>
      <p:sp>
        <p:nvSpPr>
          <p:cNvPr id="262" name="Google Shape;262;p30"/>
          <p:cNvSpPr/>
          <p:nvPr/>
        </p:nvSpPr>
        <p:spPr>
          <a:xfrm>
            <a:off x="5072832" y="6258653"/>
            <a:ext cx="402013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222222"/>
                </a:solidFill>
                <a:latin typeface="Arial"/>
                <a:ea typeface="Arial"/>
                <a:cs typeface="Arial"/>
                <a:sym typeface="Arial"/>
              </a:rPr>
              <a:t>Source: American Psychological Association</a:t>
            </a:r>
            <a:endParaRPr sz="1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1"/>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268" name="Google Shape;268;p31"/>
          <p:cNvGrpSpPr/>
          <p:nvPr/>
        </p:nvGrpSpPr>
        <p:grpSpPr>
          <a:xfrm>
            <a:off x="0" y="0"/>
            <a:ext cx="2183907" cy="6858000"/>
            <a:chOff x="0" y="0"/>
            <a:chExt cx="2183907" cy="6858000"/>
          </a:xfrm>
        </p:grpSpPr>
        <p:sp>
          <p:nvSpPr>
            <p:cNvPr id="269" name="Google Shape;269;p31"/>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0" name="Google Shape;270;p31"/>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271" name="Google Shape;271;p31"/>
          <p:cNvSpPr txBox="1"/>
          <p:nvPr/>
        </p:nvSpPr>
        <p:spPr>
          <a:xfrm>
            <a:off x="2838971" y="719242"/>
            <a:ext cx="8727000" cy="156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Montserrat"/>
                <a:ea typeface="Montserrat"/>
                <a:cs typeface="Montserrat"/>
                <a:sym typeface="Montserrat"/>
              </a:rPr>
              <a:t>Perpetrator</a:t>
            </a:r>
            <a:endParaRPr sz="3600" b="1">
              <a:solidFill>
                <a:schemeClr val="dk1"/>
              </a:solidFill>
              <a:latin typeface="Montserrat"/>
              <a:ea typeface="Montserrat"/>
              <a:cs typeface="Montserrat"/>
              <a:sym typeface="Montserrat"/>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Perpetrators chose to commit harassment because </a:t>
            </a:r>
            <a:r>
              <a:rPr lang="en-US" sz="3200">
                <a:solidFill>
                  <a:srgbClr val="FF0066"/>
                </a:solidFill>
                <a:latin typeface="Calibri"/>
                <a:ea typeface="Calibri"/>
                <a:cs typeface="Calibri"/>
                <a:sym typeface="Calibri"/>
              </a:rPr>
              <a:t>they have power without consequences</a:t>
            </a:r>
            <a:r>
              <a:rPr lang="en-US" sz="3200">
                <a:solidFill>
                  <a:schemeClr val="dk1"/>
                </a:solidFill>
                <a:latin typeface="Calibri"/>
                <a:ea typeface="Calibri"/>
                <a:cs typeface="Calibri"/>
                <a:sym typeface="Calibri"/>
              </a:rPr>
              <a:t>.</a:t>
            </a:r>
            <a:endParaRPr>
              <a:latin typeface="Calibri"/>
              <a:ea typeface="Calibri"/>
              <a:cs typeface="Calibri"/>
              <a:sym typeface="Calibri"/>
            </a:endParaRPr>
          </a:p>
        </p:txBody>
      </p:sp>
      <p:sp>
        <p:nvSpPr>
          <p:cNvPr id="272" name="Google Shape;272;p31"/>
          <p:cNvSpPr txBox="1"/>
          <p:nvPr/>
        </p:nvSpPr>
        <p:spPr>
          <a:xfrm>
            <a:off x="2839021" y="2965697"/>
            <a:ext cx="8726906" cy="29238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They continue with the behavior although have been requested to stop it by the victims because of </a:t>
            </a:r>
            <a:r>
              <a:rPr lang="en-US" sz="3200">
                <a:solidFill>
                  <a:srgbClr val="FF0066"/>
                </a:solidFill>
                <a:latin typeface="Calibri"/>
                <a:ea typeface="Calibri"/>
                <a:cs typeface="Calibri"/>
                <a:sym typeface="Calibri"/>
              </a:rPr>
              <a:t>the beliefs surrounding the stressor</a:t>
            </a:r>
            <a:r>
              <a:rPr lang="en-US" sz="3200">
                <a:solidFill>
                  <a:schemeClr val="dk1"/>
                </a:solidFill>
                <a:latin typeface="Calibri"/>
                <a:ea typeface="Calibri"/>
                <a:cs typeface="Calibri"/>
                <a:sym typeface="Calibri"/>
              </a:rPr>
              <a:t>.</a:t>
            </a:r>
            <a:endParaRPr>
              <a:latin typeface="Calibri"/>
              <a:ea typeface="Calibri"/>
              <a:cs typeface="Calibri"/>
              <a:sym typeface="Calibri"/>
            </a:endParaRPr>
          </a:p>
          <a:p>
            <a:pPr marL="457200" marR="0" lvl="0" indent="-4572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Example: “It was a joke!”, “Everyone does it!” (power in numbers).</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p:nvPr/>
        </p:nvSpPr>
        <p:spPr>
          <a:xfrm>
            <a:off x="0" y="1"/>
            <a:ext cx="12192000" cy="1137168"/>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Arial"/>
              <a:ea typeface="Arial"/>
              <a:cs typeface="Arial"/>
              <a:sym typeface="Arial"/>
            </a:endParaRPr>
          </a:p>
        </p:txBody>
      </p:sp>
      <p:sp>
        <p:nvSpPr>
          <p:cNvPr id="99" name="Google Shape;99;p14"/>
          <p:cNvSpPr txBox="1"/>
          <p:nvPr/>
        </p:nvSpPr>
        <p:spPr>
          <a:xfrm>
            <a:off x="4992598" y="60688"/>
            <a:ext cx="2206800" cy="10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b="1">
                <a:solidFill>
                  <a:schemeClr val="lt1"/>
                </a:solidFill>
                <a:latin typeface="Montserrat"/>
                <a:ea typeface="Montserrat"/>
                <a:cs typeface="Montserrat"/>
                <a:sym typeface="Montserrat"/>
              </a:rPr>
              <a:t>Host</a:t>
            </a:r>
            <a:endParaRPr b="1">
              <a:latin typeface="Montserrat"/>
              <a:ea typeface="Montserrat"/>
              <a:cs typeface="Montserrat"/>
              <a:sym typeface="Montserrat"/>
            </a:endParaRPr>
          </a:p>
        </p:txBody>
      </p:sp>
      <p:sp>
        <p:nvSpPr>
          <p:cNvPr id="100" name="Google Shape;100;p14"/>
          <p:cNvSpPr/>
          <p:nvPr/>
        </p:nvSpPr>
        <p:spPr>
          <a:xfrm>
            <a:off x="4813091" y="2081662"/>
            <a:ext cx="2565818" cy="2565818"/>
          </a:xfrm>
          <a:prstGeom prst="ellipse">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4"/>
          <p:cNvSpPr txBox="1"/>
          <p:nvPr/>
        </p:nvSpPr>
        <p:spPr>
          <a:xfrm>
            <a:off x="4143975" y="4815127"/>
            <a:ext cx="3904049"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Montserrat SemiBold"/>
                <a:ea typeface="Montserrat SemiBold"/>
                <a:cs typeface="Montserrat SemiBold"/>
                <a:sym typeface="Montserrat SemiBold"/>
              </a:rPr>
              <a:t>Zee Asghari</a:t>
            </a:r>
            <a:endParaRPr sz="2400">
              <a:solidFill>
                <a:schemeClr val="dk1"/>
              </a:solidFill>
              <a:latin typeface="Montserrat SemiBold"/>
              <a:ea typeface="Montserrat SemiBold"/>
              <a:cs typeface="Montserrat SemiBold"/>
              <a:sym typeface="Montserrat SemiBold"/>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Director of Business Development and Partnerships</a:t>
            </a:r>
            <a:endParaRPr sz="2000">
              <a:latin typeface="Calibri"/>
              <a:ea typeface="Calibri"/>
              <a:cs typeface="Calibri"/>
              <a:sym typeface="Calibri"/>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Auzmor Inc.</a:t>
            </a:r>
            <a:endParaRPr sz="2000">
              <a:latin typeface="Calibri"/>
              <a:ea typeface="Calibri"/>
              <a:cs typeface="Calibri"/>
              <a:sym typeface="Calibri"/>
            </a:endParaRPr>
          </a:p>
        </p:txBody>
      </p:sp>
      <p:pic>
        <p:nvPicPr>
          <p:cNvPr id="102" name="Google Shape;102;p14"/>
          <p:cNvPicPr preferRelativeResize="0"/>
          <p:nvPr/>
        </p:nvPicPr>
        <p:blipFill rotWithShape="1">
          <a:blip r:embed="rId3">
            <a:alphaModFix/>
          </a:blip>
          <a:srcRect/>
          <a:stretch/>
        </p:blipFill>
        <p:spPr>
          <a:xfrm>
            <a:off x="11069879" y="6566430"/>
            <a:ext cx="963136" cy="205339"/>
          </a:xfrm>
          <a:prstGeom prst="rect">
            <a:avLst/>
          </a:prstGeom>
          <a:noFill/>
          <a:ln>
            <a:noFill/>
          </a:ln>
        </p:spPr>
      </p:pic>
      <p:pic>
        <p:nvPicPr>
          <p:cNvPr id="103" name="Google Shape;103;p14"/>
          <p:cNvPicPr preferRelativeResize="0"/>
          <p:nvPr/>
        </p:nvPicPr>
        <p:blipFill>
          <a:blip r:embed="rId4">
            <a:alphaModFix/>
          </a:blip>
          <a:stretch>
            <a:fillRect/>
          </a:stretch>
        </p:blipFill>
        <p:spPr>
          <a:xfrm>
            <a:off x="4813050" y="1987664"/>
            <a:ext cx="2565900" cy="26598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2"/>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278" name="Google Shape;278;p32"/>
          <p:cNvGrpSpPr/>
          <p:nvPr/>
        </p:nvGrpSpPr>
        <p:grpSpPr>
          <a:xfrm>
            <a:off x="0" y="0"/>
            <a:ext cx="2183907" cy="6858000"/>
            <a:chOff x="0" y="0"/>
            <a:chExt cx="2183907" cy="6858000"/>
          </a:xfrm>
        </p:grpSpPr>
        <p:sp>
          <p:nvSpPr>
            <p:cNvPr id="279" name="Google Shape;279;p32"/>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0" name="Google Shape;280;p32"/>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281" name="Google Shape;281;p32"/>
          <p:cNvSpPr/>
          <p:nvPr/>
        </p:nvSpPr>
        <p:spPr>
          <a:xfrm>
            <a:off x="2650260" y="433914"/>
            <a:ext cx="9111915" cy="63709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Arial"/>
              <a:buNone/>
            </a:pPr>
            <a:r>
              <a:rPr lang="en-US" sz="3200" b="1">
                <a:solidFill>
                  <a:schemeClr val="dk1"/>
                </a:solidFill>
                <a:latin typeface="Montserrat"/>
                <a:ea typeface="Montserrat"/>
                <a:cs typeface="Montserrat"/>
                <a:sym typeface="Montserrat"/>
              </a:rPr>
              <a:t>Why Victims Don’t</a:t>
            </a:r>
            <a:r>
              <a:rPr lang="en-US" sz="3200" b="1" i="0" u="none" strike="noStrike" cap="none">
                <a:solidFill>
                  <a:schemeClr val="dk1"/>
                </a:solidFill>
                <a:latin typeface="Montserrat"/>
                <a:ea typeface="Montserrat"/>
                <a:cs typeface="Montserrat"/>
                <a:sym typeface="Montserrat"/>
              </a:rPr>
              <a:t> </a:t>
            </a:r>
            <a:r>
              <a:rPr lang="en-US" sz="3200" b="1">
                <a:solidFill>
                  <a:srgbClr val="FF0066"/>
                </a:solidFill>
                <a:latin typeface="Montserrat"/>
                <a:ea typeface="Montserrat"/>
                <a:cs typeface="Montserrat"/>
                <a:sym typeface="Montserrat"/>
              </a:rPr>
              <a:t>S</a:t>
            </a:r>
            <a:r>
              <a:rPr lang="en-US" sz="3200" b="1" i="0" u="none" strike="noStrike" cap="none">
                <a:solidFill>
                  <a:srgbClr val="FF0066"/>
                </a:solidFill>
                <a:latin typeface="Montserrat"/>
                <a:ea typeface="Montserrat"/>
                <a:cs typeface="Montserrat"/>
                <a:sym typeface="Montserrat"/>
              </a:rPr>
              <a:t>peak </a:t>
            </a:r>
            <a:r>
              <a:rPr lang="en-US" sz="3200" b="1">
                <a:solidFill>
                  <a:srgbClr val="FF0066"/>
                </a:solidFill>
                <a:latin typeface="Montserrat"/>
                <a:ea typeface="Montserrat"/>
                <a:cs typeface="Montserrat"/>
                <a:sym typeface="Montserrat"/>
              </a:rPr>
              <a:t>O</a:t>
            </a:r>
            <a:r>
              <a:rPr lang="en-US" sz="3200" b="1" i="0" u="none" strike="noStrike" cap="none">
                <a:solidFill>
                  <a:srgbClr val="FF0066"/>
                </a:solidFill>
                <a:latin typeface="Montserrat"/>
                <a:ea typeface="Montserrat"/>
                <a:cs typeface="Montserrat"/>
                <a:sym typeface="Montserrat"/>
              </a:rPr>
              <a:t>ut</a:t>
            </a:r>
            <a:endParaRPr b="1">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3200"/>
              <a:buFont typeface="Arial"/>
              <a:buNone/>
            </a:pPr>
            <a:endParaRPr b="1">
              <a:latin typeface="Montserrat"/>
              <a:ea typeface="Montserrat"/>
              <a:cs typeface="Montserrat"/>
              <a:sym typeface="Montserrat"/>
            </a:endParaRPr>
          </a:p>
          <a:p>
            <a:pPr marL="285750" marR="0" lvl="0" indent="-2857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A </a:t>
            </a:r>
            <a:r>
              <a:rPr lang="en-US" sz="2800">
                <a:solidFill>
                  <a:srgbClr val="FF0066"/>
                </a:solidFill>
                <a:latin typeface="Calibri"/>
                <a:ea typeface="Calibri"/>
                <a:cs typeface="Calibri"/>
                <a:sym typeface="Calibri"/>
              </a:rPr>
              <a:t>betrayal trauma </a:t>
            </a:r>
            <a:r>
              <a:rPr lang="en-US" sz="2800">
                <a:solidFill>
                  <a:schemeClr val="dk1"/>
                </a:solidFill>
                <a:latin typeface="Calibri"/>
                <a:ea typeface="Calibri"/>
                <a:cs typeface="Calibri"/>
                <a:sym typeface="Calibri"/>
              </a:rPr>
              <a:t>can occur when a boss or mentor abuses a positive relationship to harass the victim.</a:t>
            </a:r>
            <a:endParaRPr/>
          </a:p>
          <a:p>
            <a:pPr marL="742950" marR="0" lvl="1" indent="-285750" algn="l" rtl="0">
              <a:spcBef>
                <a:spcPts val="0"/>
              </a:spcBef>
              <a:spcAft>
                <a:spcPts val="0"/>
              </a:spcAft>
              <a:buClr>
                <a:srgbClr val="FF0066"/>
              </a:buClr>
              <a:buSzPts val="2400"/>
              <a:buFont typeface="Arial"/>
              <a:buChar char="•"/>
            </a:pPr>
            <a:r>
              <a:rPr lang="en-US" sz="2400" b="0" i="0" u="none" strike="noStrike" cap="none">
                <a:solidFill>
                  <a:schemeClr val="dk1"/>
                </a:solidFill>
                <a:latin typeface="Calibri"/>
                <a:ea typeface="Calibri"/>
                <a:cs typeface="Calibri"/>
                <a:sym typeface="Calibri"/>
              </a:rPr>
              <a:t>That kind of trauma can result in betrayal blindness.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2800"/>
              <a:buFont typeface="Arial"/>
              <a:buChar char="•"/>
            </a:pPr>
            <a:r>
              <a:rPr lang="en-US" sz="2800">
                <a:solidFill>
                  <a:srgbClr val="FF0066"/>
                </a:solidFill>
                <a:latin typeface="Calibri"/>
                <a:ea typeface="Calibri"/>
                <a:cs typeface="Calibri"/>
                <a:sym typeface="Calibri"/>
              </a:rPr>
              <a:t>Betrayal blindness </a:t>
            </a:r>
            <a:r>
              <a:rPr lang="en-US" sz="2800">
                <a:solidFill>
                  <a:schemeClr val="dk1"/>
                </a:solidFill>
                <a:latin typeface="Calibri"/>
                <a:ea typeface="Calibri"/>
                <a:cs typeface="Calibri"/>
                <a:sym typeface="Calibri"/>
              </a:rPr>
              <a:t>is when a victim intentionally looks the other way to prevent confronting those feelings of betrayal.</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2800"/>
              <a:buFont typeface="Arial"/>
              <a:buChar char="•"/>
            </a:pPr>
            <a:r>
              <a:rPr lang="en-US" sz="2800">
                <a:solidFill>
                  <a:srgbClr val="FF0066"/>
                </a:solidFill>
                <a:latin typeface="Calibri"/>
                <a:ea typeface="Calibri"/>
                <a:cs typeface="Calibri"/>
                <a:sym typeface="Calibri"/>
              </a:rPr>
              <a:t>Institutional betrayal </a:t>
            </a:r>
            <a:r>
              <a:rPr lang="en-US" sz="2800">
                <a:solidFill>
                  <a:schemeClr val="dk1"/>
                </a:solidFill>
                <a:latin typeface="Calibri"/>
                <a:ea typeface="Calibri"/>
                <a:cs typeface="Calibri"/>
                <a:sym typeface="Calibri"/>
              </a:rPr>
              <a:t>usually occurs when a company or organization does nothing to prevent harassment (or in some work cultures, even encourages it).</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2800"/>
              <a:buFont typeface="Arial"/>
              <a:buChar char="•"/>
            </a:pPr>
            <a:r>
              <a:rPr lang="en-US" sz="2800">
                <a:solidFill>
                  <a:srgbClr val="FF0066"/>
                </a:solidFill>
                <a:latin typeface="Calibri"/>
                <a:ea typeface="Calibri"/>
                <a:cs typeface="Calibri"/>
                <a:sym typeface="Calibri"/>
              </a:rPr>
              <a:t>Irrational beliefs </a:t>
            </a:r>
            <a:r>
              <a:rPr lang="en-US" sz="2800">
                <a:solidFill>
                  <a:schemeClr val="dk1"/>
                </a:solidFill>
                <a:latin typeface="Calibri"/>
                <a:ea typeface="Calibri"/>
                <a:cs typeface="Calibri"/>
                <a:sym typeface="Calibri"/>
              </a:rPr>
              <a:t>that it’s in some way they are partially at fault or to blame.</a:t>
            </a:r>
            <a:endParaRPr/>
          </a:p>
          <a:p>
            <a:pPr marL="285750" marR="0" lvl="0" indent="-107950" algn="l" rtl="0">
              <a:spcBef>
                <a:spcPts val="0"/>
              </a:spcBef>
              <a:spcAft>
                <a:spcPts val="0"/>
              </a:spcAft>
              <a:buClr>
                <a:srgbClr val="FF0066"/>
              </a:buClr>
              <a:buSzPts val="2800"/>
              <a:buFont typeface="Arial"/>
              <a:buNone/>
            </a:pPr>
            <a:endParaRPr sz="2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3"/>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287" name="Google Shape;287;p33"/>
          <p:cNvGrpSpPr/>
          <p:nvPr/>
        </p:nvGrpSpPr>
        <p:grpSpPr>
          <a:xfrm>
            <a:off x="0" y="0"/>
            <a:ext cx="2183907" cy="6858000"/>
            <a:chOff x="0" y="0"/>
            <a:chExt cx="2183907" cy="6858000"/>
          </a:xfrm>
        </p:grpSpPr>
        <p:sp>
          <p:nvSpPr>
            <p:cNvPr id="288" name="Google Shape;288;p33"/>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9" name="Google Shape;289;p33"/>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290" name="Google Shape;290;p33"/>
          <p:cNvSpPr/>
          <p:nvPr/>
        </p:nvSpPr>
        <p:spPr>
          <a:xfrm>
            <a:off x="2647318" y="315312"/>
            <a:ext cx="9095503" cy="12003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66"/>
              </a:buClr>
              <a:buSzPts val="3600"/>
              <a:buFont typeface="Arial"/>
              <a:buNone/>
            </a:pPr>
            <a:r>
              <a:rPr lang="en-US" sz="3600" b="1">
                <a:solidFill>
                  <a:srgbClr val="FF0066"/>
                </a:solidFill>
                <a:latin typeface="Montserrat"/>
                <a:ea typeface="Montserrat"/>
                <a:cs typeface="Montserrat"/>
                <a:sym typeface="Montserrat"/>
              </a:rPr>
              <a:t>M</a:t>
            </a:r>
            <a:r>
              <a:rPr lang="en-US" sz="3600" b="1" i="0" u="none" strike="noStrike" cap="none">
                <a:solidFill>
                  <a:srgbClr val="FF0066"/>
                </a:solidFill>
                <a:latin typeface="Montserrat"/>
                <a:ea typeface="Montserrat"/>
                <a:cs typeface="Montserrat"/>
                <a:sym typeface="Montserrat"/>
              </a:rPr>
              <a:t>ental </a:t>
            </a:r>
            <a:r>
              <a:rPr lang="en-US" sz="3600" b="1">
                <a:solidFill>
                  <a:srgbClr val="FF0066"/>
                </a:solidFill>
                <a:latin typeface="Montserrat"/>
                <a:ea typeface="Montserrat"/>
                <a:cs typeface="Montserrat"/>
                <a:sym typeface="Montserrat"/>
              </a:rPr>
              <a:t>H</a:t>
            </a:r>
            <a:r>
              <a:rPr lang="en-US" sz="3600" b="1" i="0" u="none" strike="noStrike" cap="none">
                <a:solidFill>
                  <a:srgbClr val="FF0066"/>
                </a:solidFill>
                <a:latin typeface="Montserrat"/>
                <a:ea typeface="Montserrat"/>
                <a:cs typeface="Montserrat"/>
                <a:sym typeface="Montserrat"/>
              </a:rPr>
              <a:t>ealth </a:t>
            </a:r>
            <a:r>
              <a:rPr lang="en-US" sz="3600" b="1">
                <a:solidFill>
                  <a:srgbClr val="FF0066"/>
                </a:solidFill>
                <a:latin typeface="Montserrat"/>
                <a:ea typeface="Montserrat"/>
                <a:cs typeface="Montserrat"/>
                <a:sym typeface="Montserrat"/>
              </a:rPr>
              <a:t>C</a:t>
            </a:r>
            <a:r>
              <a:rPr lang="en-US" sz="3600" b="1" i="0" u="none" strike="noStrike" cap="none">
                <a:solidFill>
                  <a:srgbClr val="FF0066"/>
                </a:solidFill>
                <a:latin typeface="Montserrat"/>
                <a:ea typeface="Montserrat"/>
                <a:cs typeface="Montserrat"/>
                <a:sym typeface="Montserrat"/>
              </a:rPr>
              <a:t>onsequences </a:t>
            </a:r>
            <a:r>
              <a:rPr lang="en-US" sz="3600" b="1" i="0" u="none" strike="noStrike" cap="none">
                <a:solidFill>
                  <a:schemeClr val="dk1"/>
                </a:solidFill>
                <a:latin typeface="Montserrat"/>
                <a:ea typeface="Montserrat"/>
                <a:cs typeface="Montserrat"/>
                <a:sym typeface="Montserrat"/>
              </a:rPr>
              <a:t>of Sexual Harassment</a:t>
            </a:r>
            <a:endParaRPr b="1">
              <a:latin typeface="Montserrat"/>
              <a:ea typeface="Montserrat"/>
              <a:cs typeface="Montserrat"/>
              <a:sym typeface="Montserrat"/>
            </a:endParaRPr>
          </a:p>
        </p:txBody>
      </p:sp>
      <p:sp>
        <p:nvSpPr>
          <p:cNvPr id="291" name="Google Shape;291;p33"/>
          <p:cNvSpPr txBox="1"/>
          <p:nvPr/>
        </p:nvSpPr>
        <p:spPr>
          <a:xfrm>
            <a:off x="2877471" y="1810525"/>
            <a:ext cx="4282200" cy="44610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FF0066"/>
              </a:buClr>
              <a:buSzPts val="3200"/>
              <a:buFont typeface="Calibri"/>
              <a:buChar char="•"/>
            </a:pPr>
            <a:r>
              <a:rPr lang="en-US" sz="3200">
                <a:solidFill>
                  <a:schemeClr val="dk1"/>
                </a:solidFill>
                <a:latin typeface="Calibri"/>
                <a:ea typeface="Calibri"/>
                <a:cs typeface="Calibri"/>
                <a:sym typeface="Calibri"/>
              </a:rPr>
              <a:t>Anxiety</a:t>
            </a:r>
            <a:endParaRPr>
              <a:latin typeface="Calibri"/>
              <a:ea typeface="Calibri"/>
              <a:cs typeface="Calibri"/>
              <a:sym typeface="Calibri"/>
            </a:endParaRPr>
          </a:p>
          <a:p>
            <a:pPr marL="285750" marR="0" lvl="0" indent="-285750" algn="l" rtl="0">
              <a:lnSpc>
                <a:spcPct val="150000"/>
              </a:lnSpc>
              <a:spcBef>
                <a:spcPts val="0"/>
              </a:spcBef>
              <a:spcAft>
                <a:spcPts val="0"/>
              </a:spcAft>
              <a:buClr>
                <a:srgbClr val="FF0066"/>
              </a:buClr>
              <a:buSzPts val="3200"/>
              <a:buFont typeface="Calibri"/>
              <a:buChar char="•"/>
            </a:pPr>
            <a:r>
              <a:rPr lang="en-US" sz="3200">
                <a:solidFill>
                  <a:schemeClr val="dk1"/>
                </a:solidFill>
                <a:latin typeface="Calibri"/>
                <a:ea typeface="Calibri"/>
                <a:cs typeface="Calibri"/>
                <a:sym typeface="Calibri"/>
              </a:rPr>
              <a:t>Anger</a:t>
            </a:r>
            <a:endParaRPr>
              <a:latin typeface="Calibri"/>
              <a:ea typeface="Calibri"/>
              <a:cs typeface="Calibri"/>
              <a:sym typeface="Calibri"/>
            </a:endParaRPr>
          </a:p>
          <a:p>
            <a:pPr marL="285750" marR="0" lvl="0" indent="-285750" algn="l" rtl="0">
              <a:lnSpc>
                <a:spcPct val="150000"/>
              </a:lnSpc>
              <a:spcBef>
                <a:spcPts val="0"/>
              </a:spcBef>
              <a:spcAft>
                <a:spcPts val="0"/>
              </a:spcAft>
              <a:buClr>
                <a:srgbClr val="FF0066"/>
              </a:buClr>
              <a:buSzPts val="3200"/>
              <a:buFont typeface="Calibri"/>
              <a:buChar char="•"/>
            </a:pPr>
            <a:r>
              <a:rPr lang="en-US" sz="3200">
                <a:solidFill>
                  <a:schemeClr val="dk1"/>
                </a:solidFill>
                <a:latin typeface="Calibri"/>
                <a:ea typeface="Calibri"/>
                <a:cs typeface="Calibri"/>
                <a:sym typeface="Calibri"/>
              </a:rPr>
              <a:t>Fear </a:t>
            </a:r>
            <a:endParaRPr>
              <a:latin typeface="Calibri"/>
              <a:ea typeface="Calibri"/>
              <a:cs typeface="Calibri"/>
              <a:sym typeface="Calibri"/>
            </a:endParaRPr>
          </a:p>
          <a:p>
            <a:pPr marL="285750" marR="0" lvl="0" indent="-285750" algn="l" rtl="0">
              <a:lnSpc>
                <a:spcPct val="150000"/>
              </a:lnSpc>
              <a:spcBef>
                <a:spcPts val="0"/>
              </a:spcBef>
              <a:spcAft>
                <a:spcPts val="0"/>
              </a:spcAft>
              <a:buClr>
                <a:srgbClr val="FF0066"/>
              </a:buClr>
              <a:buSzPts val="3200"/>
              <a:buFont typeface="Calibri"/>
              <a:buChar char="•"/>
            </a:pPr>
            <a:r>
              <a:rPr lang="en-US" sz="3200">
                <a:solidFill>
                  <a:schemeClr val="dk1"/>
                </a:solidFill>
                <a:latin typeface="Calibri"/>
                <a:ea typeface="Calibri"/>
                <a:cs typeface="Calibri"/>
                <a:sym typeface="Calibri"/>
              </a:rPr>
              <a:t>Humiliation</a:t>
            </a:r>
            <a:endParaRPr>
              <a:latin typeface="Calibri"/>
              <a:ea typeface="Calibri"/>
              <a:cs typeface="Calibri"/>
              <a:sym typeface="Calibri"/>
            </a:endParaRPr>
          </a:p>
          <a:p>
            <a:pPr marL="285750" marR="0" lvl="0" indent="-285750" algn="l" rtl="0">
              <a:lnSpc>
                <a:spcPct val="150000"/>
              </a:lnSpc>
              <a:spcBef>
                <a:spcPts val="0"/>
              </a:spcBef>
              <a:spcAft>
                <a:spcPts val="0"/>
              </a:spcAft>
              <a:buClr>
                <a:srgbClr val="FF0066"/>
              </a:buClr>
              <a:buSzPts val="3200"/>
              <a:buFont typeface="Calibri"/>
              <a:buChar char="•"/>
            </a:pPr>
            <a:r>
              <a:rPr lang="en-US" sz="3200">
                <a:solidFill>
                  <a:schemeClr val="dk1"/>
                </a:solidFill>
                <a:latin typeface="Calibri"/>
                <a:ea typeface="Calibri"/>
                <a:cs typeface="Calibri"/>
                <a:sym typeface="Calibri"/>
              </a:rPr>
              <a:t>Substance abuse</a:t>
            </a:r>
            <a:endParaRPr>
              <a:latin typeface="Calibri"/>
              <a:ea typeface="Calibri"/>
              <a:cs typeface="Calibri"/>
              <a:sym typeface="Calibri"/>
            </a:endParaRPr>
          </a:p>
          <a:p>
            <a:pPr marL="285750" marR="0" lvl="0" indent="-285750" algn="l" rtl="0">
              <a:lnSpc>
                <a:spcPct val="150000"/>
              </a:lnSpc>
              <a:spcBef>
                <a:spcPts val="0"/>
              </a:spcBef>
              <a:spcAft>
                <a:spcPts val="0"/>
              </a:spcAft>
              <a:buClr>
                <a:srgbClr val="FF0066"/>
              </a:buClr>
              <a:buSzPts val="3200"/>
              <a:buFont typeface="Calibri"/>
              <a:buChar char="•"/>
            </a:pPr>
            <a:r>
              <a:rPr lang="en-US" sz="3200">
                <a:solidFill>
                  <a:schemeClr val="dk1"/>
                </a:solidFill>
                <a:latin typeface="Calibri"/>
                <a:ea typeface="Calibri"/>
                <a:cs typeface="Calibri"/>
                <a:sym typeface="Calibri"/>
              </a:rPr>
              <a:t>Phobias</a:t>
            </a:r>
            <a:endParaRPr>
              <a:latin typeface="Calibri"/>
              <a:ea typeface="Calibri"/>
              <a:cs typeface="Calibri"/>
              <a:sym typeface="Calibri"/>
            </a:endParaRPr>
          </a:p>
          <a:p>
            <a:pPr marL="0" marR="0" lvl="0" indent="0" algn="l" rtl="0">
              <a:lnSpc>
                <a:spcPct val="150000"/>
              </a:lnSpc>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33"/>
          <p:cNvSpPr txBox="1"/>
          <p:nvPr/>
        </p:nvSpPr>
        <p:spPr>
          <a:xfrm>
            <a:off x="7302475" y="1810525"/>
            <a:ext cx="4515000" cy="3000000"/>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Clr>
                <a:srgbClr val="FF0066"/>
              </a:buClr>
              <a:buSzPts val="3200"/>
              <a:buFont typeface="Calibri"/>
              <a:buChar char="•"/>
            </a:pPr>
            <a:r>
              <a:rPr lang="en-US" sz="3200">
                <a:solidFill>
                  <a:schemeClr val="dk1"/>
                </a:solidFill>
                <a:latin typeface="Calibri"/>
                <a:ea typeface="Calibri"/>
                <a:cs typeface="Calibri"/>
                <a:sym typeface="Calibri"/>
              </a:rPr>
              <a:t>Depressive symptoms</a:t>
            </a:r>
            <a:endParaRPr>
              <a:solidFill>
                <a:schemeClr val="dk1"/>
              </a:solidFill>
              <a:latin typeface="Calibri"/>
              <a:ea typeface="Calibri"/>
              <a:cs typeface="Calibri"/>
              <a:sym typeface="Calibri"/>
            </a:endParaRPr>
          </a:p>
          <a:p>
            <a:pPr marL="285750" lvl="0" indent="-285750" algn="l" rtl="0">
              <a:lnSpc>
                <a:spcPct val="150000"/>
              </a:lnSpc>
              <a:spcBef>
                <a:spcPts val="0"/>
              </a:spcBef>
              <a:spcAft>
                <a:spcPts val="0"/>
              </a:spcAft>
              <a:buClr>
                <a:srgbClr val="FF0066"/>
              </a:buClr>
              <a:buSzPts val="3200"/>
              <a:buFont typeface="Calibri"/>
              <a:buChar char="•"/>
            </a:pPr>
            <a:r>
              <a:rPr lang="en-US" sz="3200">
                <a:solidFill>
                  <a:schemeClr val="dk1"/>
                </a:solidFill>
                <a:latin typeface="Calibri"/>
                <a:ea typeface="Calibri"/>
                <a:cs typeface="Calibri"/>
                <a:sym typeface="Calibri"/>
              </a:rPr>
              <a:t>Self-blame</a:t>
            </a:r>
            <a:endParaRPr>
              <a:solidFill>
                <a:schemeClr val="dk1"/>
              </a:solidFill>
              <a:latin typeface="Calibri"/>
              <a:ea typeface="Calibri"/>
              <a:cs typeface="Calibri"/>
              <a:sym typeface="Calibri"/>
            </a:endParaRPr>
          </a:p>
          <a:p>
            <a:pPr marL="285750" lvl="0" indent="-285750" algn="l" rtl="0">
              <a:lnSpc>
                <a:spcPct val="150000"/>
              </a:lnSpc>
              <a:spcBef>
                <a:spcPts val="0"/>
              </a:spcBef>
              <a:spcAft>
                <a:spcPts val="0"/>
              </a:spcAft>
              <a:buClr>
                <a:srgbClr val="FF0066"/>
              </a:buClr>
              <a:buSzPts val="3200"/>
              <a:buFont typeface="Calibri"/>
              <a:buChar char="•"/>
            </a:pPr>
            <a:r>
              <a:rPr lang="en-US" sz="3200">
                <a:solidFill>
                  <a:schemeClr val="dk1"/>
                </a:solidFill>
                <a:latin typeface="Calibri"/>
                <a:ea typeface="Calibri"/>
                <a:cs typeface="Calibri"/>
                <a:sym typeface="Calibri"/>
              </a:rPr>
              <a:t>Post traumatic stress</a:t>
            </a:r>
            <a:endParaRPr>
              <a:solidFill>
                <a:schemeClr val="dk1"/>
              </a:solidFill>
              <a:latin typeface="Calibri"/>
              <a:ea typeface="Calibri"/>
              <a:cs typeface="Calibri"/>
              <a:sym typeface="Calibri"/>
            </a:endParaRPr>
          </a:p>
          <a:p>
            <a:pPr marL="285750" lvl="0" indent="-285750" algn="l" rtl="0">
              <a:lnSpc>
                <a:spcPct val="150000"/>
              </a:lnSpc>
              <a:spcBef>
                <a:spcPts val="0"/>
              </a:spcBef>
              <a:spcAft>
                <a:spcPts val="0"/>
              </a:spcAft>
              <a:buClr>
                <a:srgbClr val="FF0066"/>
              </a:buClr>
              <a:buSzPts val="3200"/>
              <a:buFont typeface="Calibri"/>
              <a:buChar char="•"/>
            </a:pPr>
            <a:r>
              <a:rPr lang="en-US" sz="3200">
                <a:solidFill>
                  <a:schemeClr val="dk1"/>
                </a:solidFill>
                <a:latin typeface="Calibri"/>
                <a:ea typeface="Calibri"/>
                <a:cs typeface="Calibri"/>
                <a:sym typeface="Calibri"/>
              </a:rPr>
              <a:t>Feeling powerless</a:t>
            </a:r>
            <a:endParaRPr>
              <a:solidFill>
                <a:schemeClr val="dk1"/>
              </a:solidFill>
              <a:latin typeface="Calibri"/>
              <a:ea typeface="Calibri"/>
              <a:cs typeface="Calibri"/>
              <a:sym typeface="Calibri"/>
            </a:endParaRPr>
          </a:p>
          <a:p>
            <a:pPr marL="285750" lvl="0" indent="-285750" algn="l" rtl="0">
              <a:lnSpc>
                <a:spcPct val="150000"/>
              </a:lnSpc>
              <a:spcBef>
                <a:spcPts val="0"/>
              </a:spcBef>
              <a:spcAft>
                <a:spcPts val="0"/>
              </a:spcAft>
              <a:buClr>
                <a:srgbClr val="FF0066"/>
              </a:buClr>
              <a:buSzPts val="3200"/>
              <a:buFont typeface="Calibri"/>
              <a:buChar char="•"/>
            </a:pPr>
            <a:r>
              <a:rPr lang="en-US" sz="3200">
                <a:solidFill>
                  <a:schemeClr val="dk1"/>
                </a:solidFill>
                <a:latin typeface="Calibri"/>
                <a:ea typeface="Calibri"/>
                <a:cs typeface="Calibri"/>
                <a:sym typeface="Calibri"/>
              </a:rPr>
              <a:t>Isolating behaviors</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4"/>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298" name="Google Shape;298;p34"/>
          <p:cNvGrpSpPr/>
          <p:nvPr/>
        </p:nvGrpSpPr>
        <p:grpSpPr>
          <a:xfrm>
            <a:off x="0" y="0"/>
            <a:ext cx="2183907" cy="6858000"/>
            <a:chOff x="0" y="0"/>
            <a:chExt cx="2183907" cy="6858000"/>
          </a:xfrm>
        </p:grpSpPr>
        <p:sp>
          <p:nvSpPr>
            <p:cNvPr id="299" name="Google Shape;299;p34"/>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0" name="Google Shape;300;p34"/>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301" name="Google Shape;301;p34"/>
          <p:cNvSpPr/>
          <p:nvPr/>
        </p:nvSpPr>
        <p:spPr>
          <a:xfrm>
            <a:off x="2646924" y="247457"/>
            <a:ext cx="9208192" cy="107721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66"/>
              </a:buClr>
              <a:buSzPts val="3200"/>
              <a:buFont typeface="Arial"/>
              <a:buNone/>
            </a:pPr>
            <a:r>
              <a:rPr lang="en-US" sz="3200" b="1" i="0" u="none" strike="noStrike" cap="none">
                <a:solidFill>
                  <a:srgbClr val="FF0066"/>
                </a:solidFill>
                <a:latin typeface="Montserrat"/>
                <a:ea typeface="Montserrat"/>
                <a:cs typeface="Montserrat"/>
                <a:sym typeface="Montserrat"/>
              </a:rPr>
              <a:t>Symptoms</a:t>
            </a:r>
            <a:r>
              <a:rPr lang="en-US" sz="3200" b="1" i="0" u="none" strike="noStrike" cap="none">
                <a:solidFill>
                  <a:schemeClr val="dk1"/>
                </a:solidFill>
                <a:latin typeface="Montserrat"/>
                <a:ea typeface="Montserrat"/>
                <a:cs typeface="Montserrat"/>
                <a:sym typeface="Montserrat"/>
              </a:rPr>
              <a:t> from Experiencing </a:t>
            </a:r>
            <a:r>
              <a:rPr lang="en-US" sz="3200" b="1">
                <a:solidFill>
                  <a:schemeClr val="dk1"/>
                </a:solidFill>
                <a:latin typeface="Montserrat"/>
                <a:ea typeface="Montserrat"/>
                <a:cs typeface="Montserrat"/>
                <a:sym typeface="Montserrat"/>
              </a:rPr>
              <a:t>S</a:t>
            </a:r>
            <a:r>
              <a:rPr lang="en-US" sz="3200" b="1" i="0" u="none" strike="noStrike" cap="none">
                <a:solidFill>
                  <a:schemeClr val="dk1"/>
                </a:solidFill>
                <a:latin typeface="Montserrat"/>
                <a:ea typeface="Montserrat"/>
                <a:cs typeface="Montserrat"/>
                <a:sym typeface="Montserrat"/>
              </a:rPr>
              <a:t>exual </a:t>
            </a:r>
            <a:r>
              <a:rPr lang="en-US" sz="3200" b="1">
                <a:solidFill>
                  <a:schemeClr val="dk1"/>
                </a:solidFill>
                <a:latin typeface="Montserrat"/>
                <a:ea typeface="Montserrat"/>
                <a:cs typeface="Montserrat"/>
                <a:sym typeface="Montserrat"/>
              </a:rPr>
              <a:t>H</a:t>
            </a:r>
            <a:r>
              <a:rPr lang="en-US" sz="3200" b="1" i="0" u="none" strike="noStrike" cap="none">
                <a:solidFill>
                  <a:schemeClr val="dk1"/>
                </a:solidFill>
                <a:latin typeface="Montserrat"/>
                <a:ea typeface="Montserrat"/>
                <a:cs typeface="Montserrat"/>
                <a:sym typeface="Montserrat"/>
              </a:rPr>
              <a:t>arassment</a:t>
            </a:r>
            <a:endParaRPr b="1">
              <a:latin typeface="Montserrat"/>
              <a:ea typeface="Montserrat"/>
              <a:cs typeface="Montserrat"/>
              <a:sym typeface="Montserrat"/>
            </a:endParaRPr>
          </a:p>
        </p:txBody>
      </p:sp>
      <p:sp>
        <p:nvSpPr>
          <p:cNvPr id="302" name="Google Shape;302;p34"/>
          <p:cNvSpPr/>
          <p:nvPr/>
        </p:nvSpPr>
        <p:spPr>
          <a:xfrm>
            <a:off x="2646925" y="1660300"/>
            <a:ext cx="9208200" cy="4570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3000" b="1">
                <a:solidFill>
                  <a:srgbClr val="222222"/>
                </a:solidFill>
                <a:latin typeface="Calibri"/>
                <a:ea typeface="Calibri"/>
                <a:cs typeface="Calibri"/>
                <a:sym typeface="Calibri"/>
              </a:rPr>
              <a:t>Depends on the individuals:</a:t>
            </a:r>
            <a:endParaRPr sz="3000" b="1">
              <a:solidFill>
                <a:srgbClr val="222222"/>
              </a:solidFill>
              <a:latin typeface="Calibri"/>
              <a:ea typeface="Calibri"/>
              <a:cs typeface="Calibri"/>
              <a:sym typeface="Calibri"/>
            </a:endParaRPr>
          </a:p>
          <a:p>
            <a:pPr marL="457200" marR="0" lvl="0" indent="-469900" algn="l" rtl="0">
              <a:lnSpc>
                <a:spcPct val="115000"/>
              </a:lnSpc>
              <a:spcBef>
                <a:spcPts val="0"/>
              </a:spcBef>
              <a:spcAft>
                <a:spcPts val="0"/>
              </a:spcAft>
              <a:buClr>
                <a:srgbClr val="FF0066"/>
              </a:buClr>
              <a:buSzPts val="3000"/>
              <a:buFont typeface="Calibri"/>
              <a:buChar char="•"/>
            </a:pPr>
            <a:r>
              <a:rPr lang="en-US" sz="3000">
                <a:solidFill>
                  <a:srgbClr val="222222"/>
                </a:solidFill>
                <a:latin typeface="Calibri"/>
                <a:ea typeface="Calibri"/>
                <a:cs typeface="Calibri"/>
                <a:sym typeface="Calibri"/>
              </a:rPr>
              <a:t>Perception of the event</a:t>
            </a:r>
            <a:endParaRPr sz="3000">
              <a:latin typeface="Calibri"/>
              <a:ea typeface="Calibri"/>
              <a:cs typeface="Calibri"/>
              <a:sym typeface="Calibri"/>
            </a:endParaRPr>
          </a:p>
          <a:p>
            <a:pPr marL="457200" marR="0" lvl="0" indent="-469900" algn="l" rtl="0">
              <a:lnSpc>
                <a:spcPct val="115000"/>
              </a:lnSpc>
              <a:spcBef>
                <a:spcPts val="0"/>
              </a:spcBef>
              <a:spcAft>
                <a:spcPts val="0"/>
              </a:spcAft>
              <a:buClr>
                <a:srgbClr val="FF0066"/>
              </a:buClr>
              <a:buSzPts val="3000"/>
              <a:buFont typeface="Calibri"/>
              <a:buChar char="•"/>
            </a:pPr>
            <a:r>
              <a:rPr lang="en-US" sz="3000">
                <a:solidFill>
                  <a:srgbClr val="222222"/>
                </a:solidFill>
                <a:latin typeface="Calibri"/>
                <a:ea typeface="Calibri"/>
                <a:cs typeface="Calibri"/>
                <a:sym typeface="Calibri"/>
              </a:rPr>
              <a:t>Genetic predispositions</a:t>
            </a:r>
            <a:endParaRPr sz="3000">
              <a:latin typeface="Calibri"/>
              <a:ea typeface="Calibri"/>
              <a:cs typeface="Calibri"/>
              <a:sym typeface="Calibri"/>
            </a:endParaRPr>
          </a:p>
          <a:p>
            <a:pPr marL="457200" marR="0" lvl="0" indent="-469900" algn="l" rtl="0">
              <a:lnSpc>
                <a:spcPct val="115000"/>
              </a:lnSpc>
              <a:spcBef>
                <a:spcPts val="0"/>
              </a:spcBef>
              <a:spcAft>
                <a:spcPts val="0"/>
              </a:spcAft>
              <a:buClr>
                <a:srgbClr val="FF0066"/>
              </a:buClr>
              <a:buSzPts val="3000"/>
              <a:buFont typeface="Calibri"/>
              <a:buChar char="•"/>
            </a:pPr>
            <a:r>
              <a:rPr lang="en-US" sz="3000">
                <a:solidFill>
                  <a:srgbClr val="222222"/>
                </a:solidFill>
                <a:latin typeface="Calibri"/>
                <a:ea typeface="Calibri"/>
                <a:cs typeface="Calibri"/>
                <a:sym typeface="Calibri"/>
              </a:rPr>
              <a:t>Lifelong environmental factors:</a:t>
            </a:r>
            <a:endParaRPr sz="3000">
              <a:latin typeface="Calibri"/>
              <a:ea typeface="Calibri"/>
              <a:cs typeface="Calibri"/>
              <a:sym typeface="Calibri"/>
            </a:endParaRPr>
          </a:p>
          <a:p>
            <a:pPr marL="914400" marR="0" lvl="1" indent="-431800" algn="l" rtl="0">
              <a:lnSpc>
                <a:spcPct val="115000"/>
              </a:lnSpc>
              <a:spcBef>
                <a:spcPts val="0"/>
              </a:spcBef>
              <a:spcAft>
                <a:spcPts val="0"/>
              </a:spcAft>
              <a:buClr>
                <a:srgbClr val="FF0066"/>
              </a:buClr>
              <a:buSzPts val="2400"/>
              <a:buFont typeface="Calibri"/>
              <a:buChar char="•"/>
            </a:pPr>
            <a:r>
              <a:rPr lang="en-US" sz="2400" i="0" u="none" strike="noStrike" cap="none">
                <a:solidFill>
                  <a:srgbClr val="222222"/>
                </a:solidFill>
                <a:latin typeface="Calibri"/>
                <a:ea typeface="Calibri"/>
                <a:cs typeface="Calibri"/>
                <a:sym typeface="Calibri"/>
              </a:rPr>
              <a:t>At home, did they have a voice</a:t>
            </a:r>
            <a:r>
              <a:rPr lang="en-US" sz="2400">
                <a:solidFill>
                  <a:srgbClr val="222222"/>
                </a:solidFill>
                <a:latin typeface="Calibri"/>
                <a:ea typeface="Calibri"/>
                <a:cs typeface="Calibri"/>
                <a:sym typeface="Calibri"/>
              </a:rPr>
              <a:t>? D</a:t>
            </a:r>
            <a:r>
              <a:rPr lang="en-US" sz="2400" i="0" u="none" strike="noStrike" cap="none">
                <a:solidFill>
                  <a:srgbClr val="222222"/>
                </a:solidFill>
                <a:latin typeface="Calibri"/>
                <a:ea typeface="Calibri"/>
                <a:cs typeface="Calibri"/>
                <a:sym typeface="Calibri"/>
              </a:rPr>
              <a:t>id it change outcomes?</a:t>
            </a:r>
            <a:endParaRPr sz="2400">
              <a:solidFill>
                <a:srgbClr val="222222"/>
              </a:solidFill>
              <a:latin typeface="Calibri"/>
              <a:ea typeface="Calibri"/>
              <a:cs typeface="Calibri"/>
              <a:sym typeface="Calibri"/>
            </a:endParaRPr>
          </a:p>
          <a:p>
            <a:pPr marL="457200" marR="0" lvl="0" indent="-469900" algn="l" rtl="0">
              <a:lnSpc>
                <a:spcPct val="115000"/>
              </a:lnSpc>
              <a:spcBef>
                <a:spcPts val="0"/>
              </a:spcBef>
              <a:spcAft>
                <a:spcPts val="0"/>
              </a:spcAft>
              <a:buClr>
                <a:srgbClr val="FF0066"/>
              </a:buClr>
              <a:buSzPts val="3000"/>
              <a:buFont typeface="Calibri"/>
              <a:buChar char="•"/>
            </a:pPr>
            <a:r>
              <a:rPr lang="en-US" sz="3000">
                <a:solidFill>
                  <a:srgbClr val="222222"/>
                </a:solidFill>
                <a:latin typeface="Calibri"/>
                <a:ea typeface="Calibri"/>
                <a:cs typeface="Calibri"/>
                <a:sym typeface="Calibri"/>
              </a:rPr>
              <a:t>Their thoughts about the event:</a:t>
            </a:r>
            <a:endParaRPr sz="3000">
              <a:latin typeface="Calibri"/>
              <a:ea typeface="Calibri"/>
              <a:cs typeface="Calibri"/>
              <a:sym typeface="Calibri"/>
            </a:endParaRPr>
          </a:p>
          <a:p>
            <a:pPr marL="914400" marR="0" lvl="1" indent="-431800" algn="l" rtl="0">
              <a:lnSpc>
                <a:spcPct val="115000"/>
              </a:lnSpc>
              <a:spcBef>
                <a:spcPts val="0"/>
              </a:spcBef>
              <a:spcAft>
                <a:spcPts val="0"/>
              </a:spcAft>
              <a:buClr>
                <a:srgbClr val="FF0066"/>
              </a:buClr>
              <a:buSzPts val="2400"/>
              <a:buFont typeface="Calibri"/>
              <a:buChar char="•"/>
            </a:pPr>
            <a:r>
              <a:rPr lang="en-US" sz="2400" i="0" u="none" strike="noStrike" cap="none">
                <a:solidFill>
                  <a:srgbClr val="222222"/>
                </a:solidFill>
                <a:latin typeface="Calibri"/>
                <a:ea typeface="Calibri"/>
                <a:cs typeface="Calibri"/>
                <a:sym typeface="Calibri"/>
              </a:rPr>
              <a:t>Did I cause this? </a:t>
            </a:r>
            <a:r>
              <a:rPr lang="en-US" sz="2400">
                <a:solidFill>
                  <a:srgbClr val="222222"/>
                </a:solidFill>
                <a:latin typeface="Calibri"/>
                <a:ea typeface="Calibri"/>
                <a:cs typeface="Calibri"/>
                <a:sym typeface="Calibri"/>
              </a:rPr>
              <a:t>vs</a:t>
            </a:r>
            <a:r>
              <a:rPr lang="en-US" sz="2400" i="0" u="none" strike="noStrike" cap="none">
                <a:solidFill>
                  <a:srgbClr val="222222"/>
                </a:solidFill>
                <a:latin typeface="Calibri"/>
                <a:ea typeface="Calibri"/>
                <a:cs typeface="Calibri"/>
                <a:sym typeface="Calibri"/>
              </a:rPr>
              <a:t> </a:t>
            </a:r>
            <a:r>
              <a:rPr lang="en-US" sz="2400">
                <a:solidFill>
                  <a:srgbClr val="222222"/>
                </a:solidFill>
                <a:latin typeface="Calibri"/>
                <a:ea typeface="Calibri"/>
                <a:cs typeface="Calibri"/>
                <a:sym typeface="Calibri"/>
              </a:rPr>
              <a:t>N</a:t>
            </a:r>
            <a:r>
              <a:rPr lang="en-US" sz="2400" i="0" u="none" strike="noStrike" cap="none">
                <a:solidFill>
                  <a:srgbClr val="222222"/>
                </a:solidFill>
                <a:latin typeface="Calibri"/>
                <a:ea typeface="Calibri"/>
                <a:cs typeface="Calibri"/>
                <a:sym typeface="Calibri"/>
              </a:rPr>
              <a:t>o one deserves to feel this way</a:t>
            </a:r>
            <a:r>
              <a:rPr lang="en-US" sz="2400">
                <a:solidFill>
                  <a:srgbClr val="222222"/>
                </a:solidFill>
                <a:latin typeface="Calibri"/>
                <a:ea typeface="Calibri"/>
                <a:cs typeface="Calibri"/>
                <a:sym typeface="Calibri"/>
              </a:rPr>
              <a:t>.</a:t>
            </a:r>
            <a:r>
              <a:rPr lang="en-US" sz="2400" i="0" u="none" strike="noStrike" cap="none">
                <a:solidFill>
                  <a:srgbClr val="222222"/>
                </a:solidFill>
                <a:latin typeface="Calibri"/>
                <a:ea typeface="Calibri"/>
                <a:cs typeface="Calibri"/>
                <a:sym typeface="Calibri"/>
              </a:rPr>
              <a:t> (</a:t>
            </a:r>
            <a:r>
              <a:rPr lang="en-US" sz="2400">
                <a:solidFill>
                  <a:srgbClr val="222222"/>
                </a:solidFill>
                <a:latin typeface="Calibri"/>
                <a:ea typeface="Calibri"/>
                <a:cs typeface="Calibri"/>
                <a:sym typeface="Calibri"/>
              </a:rPr>
              <a:t>E</a:t>
            </a:r>
            <a:r>
              <a:rPr lang="en-US" sz="2400" i="0" u="none" strike="noStrike" cap="none">
                <a:solidFill>
                  <a:srgbClr val="222222"/>
                </a:solidFill>
                <a:latin typeface="Calibri"/>
                <a:ea typeface="Calibri"/>
                <a:cs typeface="Calibri"/>
                <a:sym typeface="Calibri"/>
              </a:rPr>
              <a:t>mpowerment, I can make a difference for others)</a:t>
            </a:r>
            <a:endParaRPr sz="240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35"/>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308" name="Google Shape;308;p35"/>
          <p:cNvGrpSpPr/>
          <p:nvPr/>
        </p:nvGrpSpPr>
        <p:grpSpPr>
          <a:xfrm>
            <a:off x="0" y="0"/>
            <a:ext cx="2183907" cy="6858000"/>
            <a:chOff x="0" y="0"/>
            <a:chExt cx="2183907" cy="6858000"/>
          </a:xfrm>
        </p:grpSpPr>
        <p:sp>
          <p:nvSpPr>
            <p:cNvPr id="309" name="Google Shape;309;p35"/>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0" name="Google Shape;310;p35"/>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311" name="Google Shape;311;p35"/>
          <p:cNvSpPr/>
          <p:nvPr/>
        </p:nvSpPr>
        <p:spPr>
          <a:xfrm>
            <a:off x="2550671" y="556343"/>
            <a:ext cx="9208200" cy="58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66"/>
              </a:buClr>
              <a:buSzPts val="3200"/>
              <a:buFont typeface="Arial"/>
              <a:buNone/>
            </a:pPr>
            <a:r>
              <a:rPr lang="en-US" sz="3200" b="1" i="0" u="none" strike="noStrike" cap="none">
                <a:solidFill>
                  <a:srgbClr val="FF0066"/>
                </a:solidFill>
                <a:latin typeface="Montserrat"/>
                <a:ea typeface="Montserrat"/>
                <a:cs typeface="Montserrat"/>
                <a:sym typeface="Montserrat"/>
              </a:rPr>
              <a:t>Physiological</a:t>
            </a:r>
            <a:r>
              <a:rPr lang="en-US" sz="3200" b="1" i="0" u="none" strike="noStrike" cap="none">
                <a:solidFill>
                  <a:schemeClr val="dk1"/>
                </a:solidFill>
                <a:latin typeface="Montserrat"/>
                <a:ea typeface="Montserrat"/>
                <a:cs typeface="Montserrat"/>
                <a:sym typeface="Montserrat"/>
              </a:rPr>
              <a:t> Reactions</a:t>
            </a:r>
            <a:endParaRPr b="1">
              <a:latin typeface="Montserrat"/>
              <a:ea typeface="Montserrat"/>
              <a:cs typeface="Montserrat"/>
              <a:sym typeface="Montserrat"/>
            </a:endParaRPr>
          </a:p>
        </p:txBody>
      </p:sp>
      <p:sp>
        <p:nvSpPr>
          <p:cNvPr id="312" name="Google Shape;312;p35"/>
          <p:cNvSpPr txBox="1"/>
          <p:nvPr/>
        </p:nvSpPr>
        <p:spPr>
          <a:xfrm>
            <a:off x="2663011" y="2206265"/>
            <a:ext cx="4823400" cy="30000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50000"/>
              </a:lnSpc>
              <a:spcBef>
                <a:spcPts val="0"/>
              </a:spcBef>
              <a:spcAft>
                <a:spcPts val="0"/>
              </a:spcAft>
              <a:buClr>
                <a:srgbClr val="FF0066"/>
              </a:buClr>
              <a:buSzPts val="3000"/>
              <a:buFont typeface="Calibri"/>
              <a:buChar char="•"/>
            </a:pPr>
            <a:r>
              <a:rPr lang="en-US" sz="3000" dirty="0">
                <a:solidFill>
                  <a:schemeClr val="dk1"/>
                </a:solidFill>
                <a:latin typeface="Calibri"/>
                <a:ea typeface="Calibri"/>
                <a:cs typeface="Calibri"/>
                <a:sym typeface="Calibri"/>
              </a:rPr>
              <a:t>Headaches</a:t>
            </a:r>
            <a:endParaRPr sz="3000" dirty="0">
              <a:latin typeface="Calibri"/>
              <a:ea typeface="Calibri"/>
              <a:cs typeface="Calibri"/>
              <a:sym typeface="Calibri"/>
            </a:endParaRPr>
          </a:p>
          <a:p>
            <a:pPr marL="285750" marR="0" lvl="0" indent="-273050" algn="l" rtl="0">
              <a:lnSpc>
                <a:spcPct val="150000"/>
              </a:lnSpc>
              <a:spcBef>
                <a:spcPts val="0"/>
              </a:spcBef>
              <a:spcAft>
                <a:spcPts val="0"/>
              </a:spcAft>
              <a:buClr>
                <a:srgbClr val="FF0066"/>
              </a:buClr>
              <a:buSzPts val="3000"/>
              <a:buFont typeface="Calibri"/>
              <a:buChar char="•"/>
            </a:pPr>
            <a:r>
              <a:rPr lang="en-US" sz="3000" dirty="0">
                <a:solidFill>
                  <a:schemeClr val="dk1"/>
                </a:solidFill>
                <a:latin typeface="Calibri"/>
                <a:ea typeface="Calibri"/>
                <a:cs typeface="Calibri"/>
                <a:sym typeface="Calibri"/>
              </a:rPr>
              <a:t>Lethargy</a:t>
            </a:r>
            <a:endParaRPr sz="3000" dirty="0">
              <a:latin typeface="Calibri"/>
              <a:ea typeface="Calibri"/>
              <a:cs typeface="Calibri"/>
              <a:sym typeface="Calibri"/>
            </a:endParaRPr>
          </a:p>
          <a:p>
            <a:pPr marL="285750" marR="0" lvl="0" indent="-273050" algn="l" rtl="0">
              <a:lnSpc>
                <a:spcPct val="150000"/>
              </a:lnSpc>
              <a:spcBef>
                <a:spcPts val="0"/>
              </a:spcBef>
              <a:spcAft>
                <a:spcPts val="0"/>
              </a:spcAft>
              <a:buClr>
                <a:srgbClr val="FF0066"/>
              </a:buClr>
              <a:buSzPts val="3000"/>
              <a:buFont typeface="Calibri"/>
              <a:buChar char="•"/>
            </a:pPr>
            <a:r>
              <a:rPr lang="en-US" sz="3000" dirty="0">
                <a:solidFill>
                  <a:schemeClr val="dk1"/>
                </a:solidFill>
                <a:latin typeface="Calibri"/>
                <a:ea typeface="Calibri"/>
                <a:cs typeface="Calibri"/>
                <a:sym typeface="Calibri"/>
              </a:rPr>
              <a:t>Sexual problems </a:t>
            </a:r>
            <a:endParaRPr sz="3000" dirty="0">
              <a:latin typeface="Calibri"/>
              <a:ea typeface="Calibri"/>
              <a:cs typeface="Calibri"/>
              <a:sym typeface="Calibri"/>
            </a:endParaRPr>
          </a:p>
          <a:p>
            <a:pPr marL="285750" marR="0" lvl="0" indent="-273050" algn="l" rtl="0">
              <a:lnSpc>
                <a:spcPct val="150000"/>
              </a:lnSpc>
              <a:spcBef>
                <a:spcPts val="0"/>
              </a:spcBef>
              <a:spcAft>
                <a:spcPts val="0"/>
              </a:spcAft>
              <a:buClr>
                <a:srgbClr val="FF0066"/>
              </a:buClr>
              <a:buSzPts val="3000"/>
              <a:buFont typeface="Calibri"/>
              <a:buChar char="•"/>
            </a:pPr>
            <a:r>
              <a:rPr lang="en-US" sz="3000" dirty="0">
                <a:solidFill>
                  <a:schemeClr val="dk1"/>
                </a:solidFill>
                <a:latin typeface="Calibri"/>
                <a:ea typeface="Calibri"/>
                <a:cs typeface="Calibri"/>
                <a:sym typeface="Calibri"/>
              </a:rPr>
              <a:t>Gastrointestinal distress</a:t>
            </a:r>
            <a:endParaRPr sz="3000" dirty="0">
              <a:solidFill>
                <a:schemeClr val="dk1"/>
              </a:solidFill>
              <a:latin typeface="Calibri"/>
              <a:ea typeface="Calibri"/>
              <a:cs typeface="Calibri"/>
              <a:sym typeface="Calibri"/>
            </a:endParaRPr>
          </a:p>
        </p:txBody>
      </p:sp>
      <p:sp>
        <p:nvSpPr>
          <p:cNvPr id="313" name="Google Shape;313;p35"/>
          <p:cNvSpPr txBox="1"/>
          <p:nvPr/>
        </p:nvSpPr>
        <p:spPr>
          <a:xfrm>
            <a:off x="7297875" y="2176650"/>
            <a:ext cx="4714800" cy="3000000"/>
          </a:xfrm>
          <a:prstGeom prst="rect">
            <a:avLst/>
          </a:prstGeom>
          <a:noFill/>
          <a:ln>
            <a:noFill/>
          </a:ln>
        </p:spPr>
        <p:txBody>
          <a:bodyPr spcFirstLastPara="1" wrap="square" lIns="91425" tIns="91425" rIns="91425" bIns="91425" anchor="t" anchorCtr="0">
            <a:noAutofit/>
          </a:bodyPr>
          <a:lstStyle/>
          <a:p>
            <a:pPr marL="285750" lvl="0" indent="-273050" algn="l" rtl="0">
              <a:lnSpc>
                <a:spcPct val="150000"/>
              </a:lnSpc>
              <a:spcBef>
                <a:spcPts val="0"/>
              </a:spcBef>
              <a:spcAft>
                <a:spcPts val="0"/>
              </a:spcAft>
              <a:buClr>
                <a:srgbClr val="FF0066"/>
              </a:buClr>
              <a:buSzPts val="3000"/>
              <a:buFont typeface="Calibri"/>
              <a:buChar char="•"/>
            </a:pPr>
            <a:r>
              <a:rPr lang="en-US" sz="3000">
                <a:solidFill>
                  <a:schemeClr val="dk1"/>
                </a:solidFill>
                <a:latin typeface="Calibri"/>
                <a:ea typeface="Calibri"/>
                <a:cs typeface="Calibri"/>
                <a:sym typeface="Calibri"/>
              </a:rPr>
              <a:t>Dermatological reactions</a:t>
            </a:r>
            <a:endParaRPr sz="3000">
              <a:solidFill>
                <a:schemeClr val="dk1"/>
              </a:solidFill>
              <a:latin typeface="Calibri"/>
              <a:ea typeface="Calibri"/>
              <a:cs typeface="Calibri"/>
              <a:sym typeface="Calibri"/>
            </a:endParaRPr>
          </a:p>
          <a:p>
            <a:pPr marL="285750" lvl="0" indent="-273050" algn="l" rtl="0">
              <a:lnSpc>
                <a:spcPct val="150000"/>
              </a:lnSpc>
              <a:spcBef>
                <a:spcPts val="0"/>
              </a:spcBef>
              <a:spcAft>
                <a:spcPts val="0"/>
              </a:spcAft>
              <a:buClr>
                <a:srgbClr val="FF0066"/>
              </a:buClr>
              <a:buSzPts val="3000"/>
              <a:buFont typeface="Calibri"/>
              <a:buChar char="•"/>
            </a:pPr>
            <a:r>
              <a:rPr lang="en-US" sz="3000">
                <a:solidFill>
                  <a:schemeClr val="dk1"/>
                </a:solidFill>
                <a:latin typeface="Calibri"/>
                <a:ea typeface="Calibri"/>
                <a:cs typeface="Calibri"/>
                <a:sym typeface="Calibri"/>
              </a:rPr>
              <a:t>Panic reactions </a:t>
            </a:r>
            <a:endParaRPr sz="3000">
              <a:solidFill>
                <a:schemeClr val="dk1"/>
              </a:solidFill>
              <a:latin typeface="Calibri"/>
              <a:ea typeface="Calibri"/>
              <a:cs typeface="Calibri"/>
              <a:sym typeface="Calibri"/>
            </a:endParaRPr>
          </a:p>
          <a:p>
            <a:pPr marL="285750" lvl="0" indent="-273050" algn="l" rtl="0">
              <a:lnSpc>
                <a:spcPct val="150000"/>
              </a:lnSpc>
              <a:spcBef>
                <a:spcPts val="0"/>
              </a:spcBef>
              <a:spcAft>
                <a:spcPts val="0"/>
              </a:spcAft>
              <a:buClr>
                <a:srgbClr val="FF0066"/>
              </a:buClr>
              <a:buSzPts val="3000"/>
              <a:buFont typeface="Calibri"/>
              <a:buChar char="•"/>
            </a:pPr>
            <a:r>
              <a:rPr lang="en-US" sz="3000">
                <a:solidFill>
                  <a:schemeClr val="dk1"/>
                </a:solidFill>
                <a:latin typeface="Calibri"/>
                <a:ea typeface="Calibri"/>
                <a:cs typeface="Calibri"/>
                <a:sym typeface="Calibri"/>
              </a:rPr>
              <a:t>Sleep disturbances</a:t>
            </a:r>
            <a:endParaRPr sz="3000">
              <a:solidFill>
                <a:schemeClr val="dk1"/>
              </a:solidFill>
              <a:latin typeface="Calibri"/>
              <a:ea typeface="Calibri"/>
              <a:cs typeface="Calibri"/>
              <a:sym typeface="Calibri"/>
            </a:endParaRPr>
          </a:p>
          <a:p>
            <a:pPr marL="285750" lvl="0" indent="-273050" algn="l" rtl="0">
              <a:lnSpc>
                <a:spcPct val="150000"/>
              </a:lnSpc>
              <a:spcBef>
                <a:spcPts val="0"/>
              </a:spcBef>
              <a:spcAft>
                <a:spcPts val="0"/>
              </a:spcAft>
              <a:buClr>
                <a:srgbClr val="FF0066"/>
              </a:buClr>
              <a:buSzPts val="3000"/>
              <a:buFont typeface="Calibri"/>
              <a:buChar char="•"/>
            </a:pPr>
            <a:r>
              <a:rPr lang="en-US" sz="3000">
                <a:solidFill>
                  <a:schemeClr val="dk1"/>
                </a:solidFill>
                <a:latin typeface="Calibri"/>
                <a:ea typeface="Calibri"/>
                <a:cs typeface="Calibri"/>
                <a:sym typeface="Calibri"/>
              </a:rPr>
              <a:t>Weight fluctuation</a:t>
            </a:r>
            <a:endParaRPr sz="30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6"/>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319" name="Google Shape;319;p36"/>
          <p:cNvGrpSpPr/>
          <p:nvPr/>
        </p:nvGrpSpPr>
        <p:grpSpPr>
          <a:xfrm>
            <a:off x="0" y="0"/>
            <a:ext cx="2183907" cy="6858000"/>
            <a:chOff x="0" y="0"/>
            <a:chExt cx="2183907" cy="6858000"/>
          </a:xfrm>
        </p:grpSpPr>
        <p:sp>
          <p:nvSpPr>
            <p:cNvPr id="320" name="Google Shape;320;p36"/>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1" name="Google Shape;321;p36"/>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322" name="Google Shape;322;p36"/>
          <p:cNvSpPr/>
          <p:nvPr/>
        </p:nvSpPr>
        <p:spPr>
          <a:xfrm>
            <a:off x="2646950" y="283975"/>
            <a:ext cx="9115200" cy="64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en-US" sz="3600" b="1" i="0" u="none" strike="noStrike" cap="none">
                <a:solidFill>
                  <a:schemeClr val="dk1"/>
                </a:solidFill>
                <a:latin typeface="Montserrat"/>
                <a:ea typeface="Montserrat"/>
                <a:cs typeface="Montserrat"/>
                <a:sym typeface="Montserrat"/>
              </a:rPr>
              <a:t>Best </a:t>
            </a:r>
            <a:r>
              <a:rPr lang="en-US" sz="3600" b="1" i="0" u="none" strike="noStrike" cap="none">
                <a:solidFill>
                  <a:srgbClr val="FF0066"/>
                </a:solidFill>
                <a:latin typeface="Montserrat"/>
                <a:ea typeface="Montserrat"/>
                <a:cs typeface="Montserrat"/>
                <a:sym typeface="Montserrat"/>
              </a:rPr>
              <a:t>coping methods </a:t>
            </a:r>
            <a:r>
              <a:rPr lang="en-US" sz="3600" b="1" i="0" u="none" strike="noStrike" cap="none">
                <a:solidFill>
                  <a:schemeClr val="dk1"/>
                </a:solidFill>
                <a:latin typeface="Montserrat"/>
                <a:ea typeface="Montserrat"/>
                <a:cs typeface="Montserrat"/>
                <a:sym typeface="Montserrat"/>
              </a:rPr>
              <a:t>for the victim</a:t>
            </a:r>
            <a:endParaRPr b="1">
              <a:latin typeface="Montserrat"/>
              <a:ea typeface="Montserrat"/>
              <a:cs typeface="Montserrat"/>
              <a:sym typeface="Montserrat"/>
            </a:endParaRPr>
          </a:p>
        </p:txBody>
      </p:sp>
      <p:sp>
        <p:nvSpPr>
          <p:cNvPr id="323" name="Google Shape;323;p36"/>
          <p:cNvSpPr/>
          <p:nvPr/>
        </p:nvSpPr>
        <p:spPr>
          <a:xfrm>
            <a:off x="2646950" y="1126325"/>
            <a:ext cx="8662800" cy="5447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In “Back Off! How To Confront and Stop Sexual Harassment and Harassers”, Martha </a:t>
            </a:r>
            <a:r>
              <a:rPr lang="en-US" sz="2400" dirty="0" err="1">
                <a:solidFill>
                  <a:schemeClr val="dk1"/>
                </a:solidFill>
                <a:latin typeface="Calibri"/>
                <a:ea typeface="Calibri"/>
                <a:cs typeface="Calibri"/>
                <a:sym typeface="Calibri"/>
              </a:rPr>
              <a:t>Langelan</a:t>
            </a:r>
            <a:r>
              <a:rPr lang="en-US" sz="2400" dirty="0">
                <a:solidFill>
                  <a:schemeClr val="dk1"/>
                </a:solidFill>
                <a:latin typeface="Calibri"/>
                <a:ea typeface="Calibri"/>
                <a:cs typeface="Calibri"/>
                <a:sym typeface="Calibri"/>
              </a:rPr>
              <a:t> recommends taking these steps:</a:t>
            </a:r>
            <a:endParaRPr dirty="0">
              <a:latin typeface="Calibri"/>
              <a:ea typeface="Calibri"/>
              <a:cs typeface="Calibri"/>
              <a:sym typeface="Calibri"/>
            </a:endParaRPr>
          </a:p>
          <a:p>
            <a:pPr marL="0" marR="0" lvl="0" indent="0" algn="l" rtl="0">
              <a:spcBef>
                <a:spcPts val="0"/>
              </a:spcBef>
              <a:spcAft>
                <a:spcPts val="0"/>
              </a:spcAft>
              <a:buNone/>
            </a:pPr>
            <a:endParaRPr sz="1050" dirty="0">
              <a:solidFill>
                <a:schemeClr val="dk1"/>
              </a:solidFill>
              <a:latin typeface="Calibri"/>
              <a:ea typeface="Calibri"/>
              <a:cs typeface="Calibri"/>
              <a:sym typeface="Calibri"/>
            </a:endParaRPr>
          </a:p>
          <a:p>
            <a:pPr marL="457200" marR="0" lvl="0" indent="-431800" algn="l" rtl="0">
              <a:lnSpc>
                <a:spcPct val="150000"/>
              </a:lnSpc>
              <a:spcBef>
                <a:spcPts val="0"/>
              </a:spcBef>
              <a:spcAft>
                <a:spcPts val="0"/>
              </a:spcAft>
              <a:buClr>
                <a:srgbClr val="FF0066"/>
              </a:buClr>
              <a:buSzPts val="2400"/>
              <a:buFont typeface="Calibri"/>
              <a:buChar char="•"/>
            </a:pPr>
            <a:r>
              <a:rPr lang="en-US" sz="2400" i="0" u="none" strike="noStrike" cap="none" dirty="0">
                <a:solidFill>
                  <a:schemeClr val="dk1"/>
                </a:solidFill>
                <a:latin typeface="Calibri"/>
                <a:ea typeface="Calibri"/>
                <a:cs typeface="Calibri"/>
                <a:sym typeface="Calibri"/>
              </a:rPr>
              <a:t>Do the unexpected</a:t>
            </a:r>
            <a:endParaRPr sz="2400" dirty="0">
              <a:latin typeface="Calibri"/>
              <a:ea typeface="Calibri"/>
              <a:cs typeface="Calibri"/>
              <a:sym typeface="Calibri"/>
            </a:endParaRPr>
          </a:p>
          <a:p>
            <a:pPr marL="457200" marR="0" lvl="0" indent="-431800" algn="l" rtl="0">
              <a:lnSpc>
                <a:spcPct val="150000"/>
              </a:lnSpc>
              <a:spcBef>
                <a:spcPts val="0"/>
              </a:spcBef>
              <a:spcAft>
                <a:spcPts val="0"/>
              </a:spcAft>
              <a:buClr>
                <a:srgbClr val="FF0066"/>
              </a:buClr>
              <a:buSzPts val="2400"/>
              <a:buFont typeface="Calibri"/>
              <a:buChar char="•"/>
            </a:pPr>
            <a:r>
              <a:rPr lang="en-US" sz="2400" dirty="0">
                <a:solidFill>
                  <a:schemeClr val="dk1"/>
                </a:solidFill>
                <a:latin typeface="Calibri"/>
                <a:ea typeface="Calibri"/>
                <a:cs typeface="Calibri"/>
                <a:sym typeface="Calibri"/>
              </a:rPr>
              <a:t>Hold the harasser accountable for their actions</a:t>
            </a:r>
            <a:endParaRPr sz="2400" dirty="0">
              <a:latin typeface="Calibri"/>
              <a:ea typeface="Calibri"/>
              <a:cs typeface="Calibri"/>
              <a:sym typeface="Calibri"/>
            </a:endParaRPr>
          </a:p>
          <a:p>
            <a:pPr marL="457200" marR="0" lvl="0" indent="-431800" algn="l" rtl="0">
              <a:lnSpc>
                <a:spcPct val="150000"/>
              </a:lnSpc>
              <a:spcBef>
                <a:spcPts val="0"/>
              </a:spcBef>
              <a:spcAft>
                <a:spcPts val="0"/>
              </a:spcAft>
              <a:buClr>
                <a:srgbClr val="FF0066"/>
              </a:buClr>
              <a:buSzPts val="2400"/>
              <a:buFont typeface="Calibri"/>
              <a:buChar char="•"/>
            </a:pPr>
            <a:r>
              <a:rPr lang="en-US" sz="2400" i="0" u="none" strike="noStrike" cap="none" dirty="0">
                <a:solidFill>
                  <a:schemeClr val="dk1"/>
                </a:solidFill>
                <a:latin typeface="Calibri"/>
                <a:ea typeface="Calibri"/>
                <a:cs typeface="Calibri"/>
                <a:sym typeface="Calibri"/>
              </a:rPr>
              <a:t>Make honest, direct statements (Speak the truth)</a:t>
            </a:r>
            <a:endParaRPr sz="2400" dirty="0">
              <a:latin typeface="Calibri"/>
              <a:ea typeface="Calibri"/>
              <a:cs typeface="Calibri"/>
              <a:sym typeface="Calibri"/>
            </a:endParaRPr>
          </a:p>
          <a:p>
            <a:pPr marL="457200" marR="0" lvl="0" indent="-431800" algn="l" rtl="0">
              <a:lnSpc>
                <a:spcPct val="150000"/>
              </a:lnSpc>
              <a:spcBef>
                <a:spcPts val="0"/>
              </a:spcBef>
              <a:spcAft>
                <a:spcPts val="0"/>
              </a:spcAft>
              <a:buClr>
                <a:srgbClr val="FF0066"/>
              </a:buClr>
              <a:buSzPts val="2400"/>
              <a:buFont typeface="Calibri"/>
              <a:buChar char="•"/>
            </a:pPr>
            <a:r>
              <a:rPr lang="en-US" sz="2400" dirty="0">
                <a:solidFill>
                  <a:schemeClr val="dk1"/>
                </a:solidFill>
                <a:latin typeface="Calibri"/>
                <a:ea typeface="Calibri"/>
                <a:cs typeface="Calibri"/>
                <a:sym typeface="Calibri"/>
              </a:rPr>
              <a:t>Demand for the harassment to stop</a:t>
            </a:r>
            <a:endParaRPr sz="2400" dirty="0">
              <a:latin typeface="Calibri"/>
              <a:ea typeface="Calibri"/>
              <a:cs typeface="Calibri"/>
              <a:sym typeface="Calibri"/>
            </a:endParaRPr>
          </a:p>
          <a:p>
            <a:pPr marL="457200" marR="0" lvl="0" indent="-431800" algn="l" rtl="0">
              <a:lnSpc>
                <a:spcPct val="150000"/>
              </a:lnSpc>
              <a:spcBef>
                <a:spcPts val="0"/>
              </a:spcBef>
              <a:spcAft>
                <a:spcPts val="0"/>
              </a:spcAft>
              <a:buClr>
                <a:srgbClr val="FF0066"/>
              </a:buClr>
              <a:buSzPts val="2400"/>
              <a:buFont typeface="Calibri"/>
              <a:buChar char="•"/>
            </a:pPr>
            <a:r>
              <a:rPr lang="en-US" sz="2400" dirty="0">
                <a:solidFill>
                  <a:schemeClr val="dk1"/>
                </a:solidFill>
                <a:latin typeface="Calibri"/>
                <a:ea typeface="Calibri"/>
                <a:cs typeface="Calibri"/>
                <a:sym typeface="Calibri"/>
              </a:rPr>
              <a:t>Don’t respond to harasser’s excuses or diversions</a:t>
            </a:r>
            <a:endParaRPr sz="2400" dirty="0">
              <a:latin typeface="Calibri"/>
              <a:ea typeface="Calibri"/>
              <a:cs typeface="Calibri"/>
              <a:sym typeface="Calibri"/>
            </a:endParaRPr>
          </a:p>
          <a:p>
            <a:pPr marL="457200" marR="0" lvl="0" indent="-431800" algn="l" rtl="0">
              <a:lnSpc>
                <a:spcPct val="150000"/>
              </a:lnSpc>
              <a:spcBef>
                <a:spcPts val="0"/>
              </a:spcBef>
              <a:spcAft>
                <a:spcPts val="0"/>
              </a:spcAft>
              <a:buClr>
                <a:srgbClr val="FF0066"/>
              </a:buClr>
              <a:buSzPts val="2400"/>
              <a:buFont typeface="Calibri"/>
              <a:buChar char="•"/>
            </a:pPr>
            <a:r>
              <a:rPr lang="en-US" sz="2400" i="0" u="none" strike="noStrike" cap="none" dirty="0">
                <a:solidFill>
                  <a:schemeClr val="dk1"/>
                </a:solidFill>
                <a:latin typeface="Calibri"/>
                <a:ea typeface="Calibri"/>
                <a:cs typeface="Calibri"/>
                <a:sym typeface="Calibri"/>
              </a:rPr>
              <a:t>The harasser’s behavior is the </a:t>
            </a:r>
            <a:r>
              <a:rPr lang="en-US" sz="2400" dirty="0">
                <a:solidFill>
                  <a:schemeClr val="dk1"/>
                </a:solidFill>
                <a:latin typeface="Calibri"/>
                <a:ea typeface="Calibri"/>
                <a:cs typeface="Calibri"/>
                <a:sym typeface="Calibri"/>
              </a:rPr>
              <a:t>issue</a:t>
            </a:r>
            <a:endParaRPr sz="2400" dirty="0">
              <a:latin typeface="Calibri"/>
              <a:ea typeface="Calibri"/>
              <a:cs typeface="Calibri"/>
              <a:sym typeface="Calibri"/>
            </a:endParaRPr>
          </a:p>
          <a:p>
            <a:pPr marL="457200" marR="0" lvl="0" indent="-431800" algn="l" rtl="0">
              <a:lnSpc>
                <a:spcPct val="150000"/>
              </a:lnSpc>
              <a:spcBef>
                <a:spcPts val="0"/>
              </a:spcBef>
              <a:spcAft>
                <a:spcPts val="0"/>
              </a:spcAft>
              <a:buClr>
                <a:srgbClr val="FF0066"/>
              </a:buClr>
              <a:buSzPts val="2400"/>
              <a:buFont typeface="Calibri"/>
              <a:buChar char="•"/>
            </a:pPr>
            <a:r>
              <a:rPr lang="en-US" sz="2400" i="0" u="none" strike="noStrike" cap="none" dirty="0">
                <a:solidFill>
                  <a:schemeClr val="dk1"/>
                </a:solidFill>
                <a:latin typeface="Calibri"/>
                <a:ea typeface="Calibri"/>
                <a:cs typeface="Calibri"/>
                <a:sym typeface="Calibri"/>
              </a:rPr>
              <a:t>Reinforce statements with strong, self-respecting body language</a:t>
            </a:r>
            <a:endParaRPr sz="2400" dirty="0">
              <a:latin typeface="Calibri"/>
              <a:ea typeface="Calibri"/>
              <a:cs typeface="Calibri"/>
              <a:sym typeface="Calibri"/>
            </a:endParaRPr>
          </a:p>
          <a:p>
            <a:pPr marL="457200" marR="0" lvl="0" indent="-431800" algn="l" rtl="0">
              <a:lnSpc>
                <a:spcPct val="150000"/>
              </a:lnSpc>
              <a:spcBef>
                <a:spcPts val="0"/>
              </a:spcBef>
              <a:spcAft>
                <a:spcPts val="0"/>
              </a:spcAft>
              <a:buClr>
                <a:srgbClr val="FF0066"/>
              </a:buClr>
              <a:buSzPts val="2400"/>
              <a:buFont typeface="Calibri"/>
              <a:buChar char="•"/>
            </a:pPr>
            <a:r>
              <a:rPr lang="en-US" sz="2400" dirty="0">
                <a:solidFill>
                  <a:schemeClr val="dk1"/>
                </a:solidFill>
                <a:latin typeface="Calibri"/>
                <a:ea typeface="Calibri"/>
                <a:cs typeface="Calibri"/>
                <a:sym typeface="Calibri"/>
              </a:rPr>
              <a:t>Respond at an appropriate level</a:t>
            </a:r>
            <a:endParaRPr sz="24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p:nvPr/>
        </p:nvSpPr>
        <p:spPr>
          <a:xfrm>
            <a:off x="3158025" y="408950"/>
            <a:ext cx="86373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FF0066"/>
                </a:solidFill>
                <a:latin typeface="Montserrat"/>
                <a:ea typeface="Montserrat"/>
                <a:cs typeface="Montserrat"/>
                <a:sym typeface="Montserrat"/>
              </a:rPr>
              <a:t>Effects</a:t>
            </a:r>
            <a:r>
              <a:rPr lang="en-US" sz="3600" b="1">
                <a:solidFill>
                  <a:schemeClr val="dk1"/>
                </a:solidFill>
                <a:latin typeface="Montserrat"/>
                <a:ea typeface="Montserrat"/>
                <a:cs typeface="Montserrat"/>
                <a:sym typeface="Montserrat"/>
              </a:rPr>
              <a:t> of Workplace Harassment</a:t>
            </a:r>
            <a:endParaRPr sz="3600" b="1" u="sng">
              <a:solidFill>
                <a:srgbClr val="FF0066"/>
              </a:solidFill>
              <a:latin typeface="Montserrat"/>
              <a:ea typeface="Montserrat"/>
              <a:cs typeface="Montserrat"/>
              <a:sym typeface="Montserrat"/>
            </a:endParaRPr>
          </a:p>
        </p:txBody>
      </p:sp>
      <p:pic>
        <p:nvPicPr>
          <p:cNvPr id="329" name="Google Shape;329;p37"/>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330" name="Google Shape;330;p37"/>
          <p:cNvGrpSpPr/>
          <p:nvPr/>
        </p:nvGrpSpPr>
        <p:grpSpPr>
          <a:xfrm>
            <a:off x="0" y="0"/>
            <a:ext cx="2183907" cy="6858000"/>
            <a:chOff x="0" y="0"/>
            <a:chExt cx="2183907" cy="6858000"/>
          </a:xfrm>
        </p:grpSpPr>
        <p:sp>
          <p:nvSpPr>
            <p:cNvPr id="331" name="Google Shape;331;p37"/>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2" name="Google Shape;332;p37"/>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333" name="Google Shape;333;p37"/>
          <p:cNvSpPr txBox="1"/>
          <p:nvPr/>
        </p:nvSpPr>
        <p:spPr>
          <a:xfrm>
            <a:off x="2810947" y="1825690"/>
            <a:ext cx="8740500" cy="40935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FF0066"/>
              </a:buClr>
              <a:buSzPts val="2800"/>
              <a:buFont typeface="Arial"/>
              <a:buChar char="•"/>
            </a:pPr>
            <a:r>
              <a:rPr lang="en-US" sz="2800" dirty="0">
                <a:solidFill>
                  <a:schemeClr val="dk1"/>
                </a:solidFill>
                <a:latin typeface="Calibri"/>
                <a:ea typeface="Calibri"/>
                <a:cs typeface="Calibri"/>
                <a:sym typeface="Calibri"/>
              </a:rPr>
              <a:t>Any conduct that makes your employees less enthusiastic about works takes a toll on the bottom line</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457200" marR="0" lvl="0" indent="-457200" algn="l" rtl="0">
              <a:spcBef>
                <a:spcPts val="0"/>
              </a:spcBef>
              <a:spcAft>
                <a:spcPts val="0"/>
              </a:spcAft>
              <a:buClr>
                <a:srgbClr val="FF0066"/>
              </a:buClr>
              <a:buSzPts val="2800"/>
              <a:buFont typeface="Arial"/>
              <a:buChar char="•"/>
            </a:pPr>
            <a:r>
              <a:rPr lang="en-US" sz="2800" dirty="0">
                <a:solidFill>
                  <a:schemeClr val="dk1"/>
                </a:solidFill>
                <a:latin typeface="Calibri"/>
                <a:ea typeface="Calibri"/>
                <a:cs typeface="Calibri"/>
                <a:sym typeface="Calibri"/>
              </a:rPr>
              <a:t>Even mild harassment that may or not break any state law reduces company morale and, in turn, profitability</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457200" marR="0" lvl="0" indent="-457200" algn="l" rtl="0">
              <a:spcBef>
                <a:spcPts val="0"/>
              </a:spcBef>
              <a:spcAft>
                <a:spcPts val="0"/>
              </a:spcAft>
              <a:buClr>
                <a:srgbClr val="FF0066"/>
              </a:buClr>
              <a:buSzPts val="2800"/>
              <a:buFont typeface="Arial"/>
              <a:buChar char="•"/>
            </a:pPr>
            <a:r>
              <a:rPr lang="en-US" sz="2800" dirty="0">
                <a:solidFill>
                  <a:schemeClr val="dk1"/>
                </a:solidFill>
                <a:latin typeface="Calibri"/>
                <a:ea typeface="Calibri"/>
                <a:cs typeface="Calibri"/>
                <a:sym typeface="Calibri"/>
              </a:rPr>
              <a:t>Of course, when harassment is found, the costs can be tremendous</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457200" marR="0" lvl="0" indent="-457200" algn="l" rtl="0">
              <a:spcBef>
                <a:spcPts val="0"/>
              </a:spcBef>
              <a:spcAft>
                <a:spcPts val="0"/>
              </a:spcAft>
              <a:buClr>
                <a:srgbClr val="FF0066"/>
              </a:buClr>
              <a:buSzPts val="2800"/>
              <a:buFont typeface="Arial"/>
              <a:buChar char="•"/>
            </a:pPr>
            <a:r>
              <a:rPr lang="en-US" sz="2800" dirty="0">
                <a:solidFill>
                  <a:schemeClr val="dk1"/>
                </a:solidFill>
                <a:latin typeface="Calibri"/>
                <a:ea typeface="Calibri"/>
                <a:cs typeface="Calibri"/>
                <a:sym typeface="Calibri"/>
              </a:rPr>
              <a:t>An employee is entitled to lost wages, emotional distress damages, and attorneys’ fees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8"/>
          <p:cNvSpPr txBox="1"/>
          <p:nvPr/>
        </p:nvSpPr>
        <p:spPr>
          <a:xfrm>
            <a:off x="2823411" y="262694"/>
            <a:ext cx="8903368"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Montserrat"/>
                <a:ea typeface="Montserrat"/>
                <a:cs typeface="Montserrat"/>
                <a:sym typeface="Montserrat"/>
              </a:rPr>
              <a:t>Lawyer’s </a:t>
            </a:r>
            <a:r>
              <a:rPr lang="en-US" sz="3600" b="1">
                <a:solidFill>
                  <a:srgbClr val="FF0066"/>
                </a:solidFill>
                <a:latin typeface="Montserrat"/>
                <a:ea typeface="Montserrat"/>
                <a:cs typeface="Montserrat"/>
                <a:sym typeface="Montserrat"/>
              </a:rPr>
              <a:t>Experience </a:t>
            </a:r>
            <a:r>
              <a:rPr lang="en-US" sz="3600" b="1">
                <a:solidFill>
                  <a:schemeClr val="dk1"/>
                </a:solidFill>
                <a:latin typeface="Montserrat"/>
                <a:ea typeface="Montserrat"/>
                <a:cs typeface="Montserrat"/>
                <a:sym typeface="Montserrat"/>
              </a:rPr>
              <a:t>in Solving Harassment Cases</a:t>
            </a:r>
            <a:endParaRPr sz="3600" b="1">
              <a:latin typeface="Montserrat"/>
              <a:ea typeface="Montserrat"/>
              <a:cs typeface="Montserrat"/>
              <a:sym typeface="Montserrat"/>
            </a:endParaRPr>
          </a:p>
        </p:txBody>
      </p:sp>
      <p:pic>
        <p:nvPicPr>
          <p:cNvPr id="339" name="Google Shape;339;p38"/>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340" name="Google Shape;340;p38"/>
          <p:cNvGrpSpPr/>
          <p:nvPr/>
        </p:nvGrpSpPr>
        <p:grpSpPr>
          <a:xfrm>
            <a:off x="0" y="0"/>
            <a:ext cx="2183907" cy="6858000"/>
            <a:chOff x="0" y="0"/>
            <a:chExt cx="2183907" cy="6858000"/>
          </a:xfrm>
        </p:grpSpPr>
        <p:sp>
          <p:nvSpPr>
            <p:cNvPr id="341" name="Google Shape;341;p38"/>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2" name="Google Shape;342;p38"/>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343" name="Google Shape;343;p38"/>
          <p:cNvSpPr txBox="1"/>
          <p:nvPr/>
        </p:nvSpPr>
        <p:spPr>
          <a:xfrm>
            <a:off x="2639967" y="1973178"/>
            <a:ext cx="9086811" cy="384720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Currently litigating more than 100 sexual harassment cases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457200" marR="0" lvl="0" indent="-45720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Common thread among them is text messages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457200" marR="0" lvl="0" indent="-45720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Employees exchange phone numbers for work purposes, but can lead to trouble</a:t>
            </a:r>
            <a:endParaRPr/>
          </a:p>
          <a:p>
            <a:pPr marL="171450" marR="0" lvl="0" indent="-69850" algn="l" rtl="0">
              <a:spcBef>
                <a:spcPts val="0"/>
              </a:spcBef>
              <a:spcAft>
                <a:spcPts val="0"/>
              </a:spcAft>
              <a:buClr>
                <a:srgbClr val="FF0066"/>
              </a:buClr>
              <a:buSzPts val="1600"/>
              <a:buFont typeface="Arial"/>
              <a:buNone/>
            </a:pPr>
            <a:endParaRPr sz="1600">
              <a:solidFill>
                <a:schemeClr val="dk1"/>
              </a:solidFill>
              <a:latin typeface="Calibri"/>
              <a:ea typeface="Calibri"/>
              <a:cs typeface="Calibri"/>
              <a:sym typeface="Calibri"/>
            </a:endParaRPr>
          </a:p>
          <a:p>
            <a:pPr marL="457200" marR="0" lvl="0" indent="-45720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Offenders can send inappropriate messages through personal devices without employers knowing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8" name="Google Shape;348;p39"/>
          <p:cNvGrpSpPr/>
          <p:nvPr/>
        </p:nvGrpSpPr>
        <p:grpSpPr>
          <a:xfrm>
            <a:off x="0" y="0"/>
            <a:ext cx="2183907" cy="6858000"/>
            <a:chOff x="0" y="0"/>
            <a:chExt cx="2183907" cy="6858000"/>
          </a:xfrm>
        </p:grpSpPr>
        <p:sp>
          <p:nvSpPr>
            <p:cNvPr id="349" name="Google Shape;349;p39"/>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0" name="Google Shape;350;p39"/>
            <p:cNvPicPr preferRelativeResize="0"/>
            <p:nvPr/>
          </p:nvPicPr>
          <p:blipFill rotWithShape="1">
            <a:blip r:embed="rId3">
              <a:alphaModFix/>
            </a:blip>
            <a:srcRect l="43445"/>
            <a:stretch/>
          </p:blipFill>
          <p:spPr>
            <a:xfrm>
              <a:off x="0" y="1135498"/>
              <a:ext cx="2183907" cy="5722502"/>
            </a:xfrm>
            <a:prstGeom prst="rect">
              <a:avLst/>
            </a:prstGeom>
            <a:noFill/>
            <a:ln>
              <a:noFill/>
            </a:ln>
          </p:spPr>
        </p:pic>
      </p:grpSp>
      <p:pic>
        <p:nvPicPr>
          <p:cNvPr id="351" name="Google Shape;351;p39"/>
          <p:cNvPicPr preferRelativeResize="0"/>
          <p:nvPr/>
        </p:nvPicPr>
        <p:blipFill rotWithShape="1">
          <a:blip r:embed="rId4">
            <a:alphaModFix/>
          </a:blip>
          <a:srcRect/>
          <a:stretch/>
        </p:blipFill>
        <p:spPr>
          <a:xfrm>
            <a:off x="11069879" y="6566430"/>
            <a:ext cx="963136" cy="205339"/>
          </a:xfrm>
          <a:prstGeom prst="rect">
            <a:avLst/>
          </a:prstGeom>
          <a:noFill/>
          <a:ln>
            <a:noFill/>
          </a:ln>
        </p:spPr>
      </p:pic>
      <p:sp>
        <p:nvSpPr>
          <p:cNvPr id="352" name="Google Shape;352;p39"/>
          <p:cNvSpPr txBox="1"/>
          <p:nvPr/>
        </p:nvSpPr>
        <p:spPr>
          <a:xfrm>
            <a:off x="2183900" y="739750"/>
            <a:ext cx="92664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Montserrat"/>
                <a:ea typeface="Montserrat"/>
                <a:cs typeface="Montserrat"/>
                <a:sym typeface="Montserrat"/>
              </a:rPr>
              <a:t>Examples of current cases</a:t>
            </a:r>
            <a:endParaRPr sz="3600" b="1">
              <a:latin typeface="Montserrat"/>
              <a:ea typeface="Montserrat"/>
              <a:cs typeface="Montserrat"/>
              <a:sym typeface="Montserrat"/>
            </a:endParaRPr>
          </a:p>
        </p:txBody>
      </p:sp>
      <p:sp>
        <p:nvSpPr>
          <p:cNvPr id="353" name="Google Shape;353;p39"/>
          <p:cNvSpPr txBox="1"/>
          <p:nvPr/>
        </p:nvSpPr>
        <p:spPr>
          <a:xfrm>
            <a:off x="2840359" y="1975702"/>
            <a:ext cx="9014700" cy="36009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A security guard received text messages from the guard who relieved her with sexually explicit images and invitations to have sex at work</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457200" marR="0" lvl="0" indent="-45720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A law firm partner has his assistant sit in his lap</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457200" marR="0" lvl="0" indent="-45720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A retail associate claims her supervisor was taking pictures of her in the changing room</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p:nvPr/>
        </p:nvSpPr>
        <p:spPr>
          <a:xfrm>
            <a:off x="2722695" y="208052"/>
            <a:ext cx="8828752"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Montserrat"/>
                <a:ea typeface="Montserrat"/>
                <a:cs typeface="Montserrat"/>
                <a:sym typeface="Montserrat"/>
              </a:rPr>
              <a:t>How should </a:t>
            </a:r>
            <a:r>
              <a:rPr lang="en-US" sz="3600" b="1">
                <a:solidFill>
                  <a:srgbClr val="FF0066"/>
                </a:solidFill>
                <a:latin typeface="Montserrat"/>
                <a:ea typeface="Montserrat"/>
                <a:cs typeface="Montserrat"/>
                <a:sym typeface="Montserrat"/>
              </a:rPr>
              <a:t>employees </a:t>
            </a:r>
            <a:r>
              <a:rPr lang="en-US" sz="3600" b="1">
                <a:solidFill>
                  <a:schemeClr val="dk1"/>
                </a:solidFill>
                <a:latin typeface="Montserrat"/>
                <a:ea typeface="Montserrat"/>
                <a:cs typeface="Montserrat"/>
                <a:sym typeface="Montserrat"/>
              </a:rPr>
              <a:t>deal</a:t>
            </a:r>
            <a:r>
              <a:rPr lang="en-US" sz="3600" b="1">
                <a:solidFill>
                  <a:srgbClr val="FF0066"/>
                </a:solidFill>
                <a:latin typeface="Montserrat"/>
                <a:ea typeface="Montserrat"/>
                <a:cs typeface="Montserrat"/>
                <a:sym typeface="Montserrat"/>
              </a:rPr>
              <a:t> </a:t>
            </a:r>
            <a:r>
              <a:rPr lang="en-US" sz="3600" b="1">
                <a:solidFill>
                  <a:schemeClr val="dk1"/>
                </a:solidFill>
                <a:latin typeface="Montserrat"/>
                <a:ea typeface="Montserrat"/>
                <a:cs typeface="Montserrat"/>
                <a:sym typeface="Montserrat"/>
              </a:rPr>
              <a:t>with workplace harassment?</a:t>
            </a:r>
            <a:endParaRPr sz="3600" b="1">
              <a:latin typeface="Montserrat"/>
              <a:ea typeface="Montserrat"/>
              <a:cs typeface="Montserrat"/>
              <a:sym typeface="Montserrat"/>
            </a:endParaRPr>
          </a:p>
        </p:txBody>
      </p:sp>
      <p:pic>
        <p:nvPicPr>
          <p:cNvPr id="359" name="Google Shape;359;p40"/>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360" name="Google Shape;360;p40"/>
          <p:cNvGrpSpPr/>
          <p:nvPr/>
        </p:nvGrpSpPr>
        <p:grpSpPr>
          <a:xfrm>
            <a:off x="0" y="0"/>
            <a:ext cx="2183907" cy="6858000"/>
            <a:chOff x="0" y="0"/>
            <a:chExt cx="2183907" cy="6858000"/>
          </a:xfrm>
        </p:grpSpPr>
        <p:sp>
          <p:nvSpPr>
            <p:cNvPr id="361" name="Google Shape;361;p40"/>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40"/>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363" name="Google Shape;363;p40"/>
          <p:cNvSpPr txBox="1"/>
          <p:nvPr/>
        </p:nvSpPr>
        <p:spPr>
          <a:xfrm>
            <a:off x="2805149" y="1531502"/>
            <a:ext cx="8664000" cy="4955100"/>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Employees should report any harassment to Human Resources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514350" marR="0" lvl="0" indent="-5143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Whether they actually witness it, receive a complaint about it, or even just hear a rumor of it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514350" marR="0" lvl="0" indent="-5143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There are no brownie points for conducting an investigation yourself</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514350" marR="0" lvl="0" indent="-5143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You should not fail to report an incident if you believe it likely falls short of the definition of harassment</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514350" marR="0" lvl="0" indent="-5143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Pass the buck, and always involve someone else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1"/>
          <p:cNvSpPr txBox="1"/>
          <p:nvPr/>
        </p:nvSpPr>
        <p:spPr>
          <a:xfrm>
            <a:off x="2722720" y="436652"/>
            <a:ext cx="88287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Montserrat"/>
                <a:ea typeface="Montserrat"/>
                <a:cs typeface="Montserrat"/>
                <a:sym typeface="Montserrat"/>
              </a:rPr>
              <a:t>How should </a:t>
            </a:r>
            <a:r>
              <a:rPr lang="en-US" sz="3600" b="1">
                <a:solidFill>
                  <a:srgbClr val="FF0066"/>
                </a:solidFill>
                <a:latin typeface="Montserrat"/>
                <a:ea typeface="Montserrat"/>
                <a:cs typeface="Montserrat"/>
                <a:sym typeface="Montserrat"/>
              </a:rPr>
              <a:t>employers </a:t>
            </a:r>
            <a:r>
              <a:rPr lang="en-US" sz="3600" b="1">
                <a:solidFill>
                  <a:schemeClr val="dk1"/>
                </a:solidFill>
                <a:latin typeface="Montserrat"/>
                <a:ea typeface="Montserrat"/>
                <a:cs typeface="Montserrat"/>
                <a:sym typeface="Montserrat"/>
              </a:rPr>
              <a:t>deal</a:t>
            </a:r>
            <a:r>
              <a:rPr lang="en-US" sz="3600" b="1">
                <a:solidFill>
                  <a:srgbClr val="FF0066"/>
                </a:solidFill>
                <a:latin typeface="Montserrat"/>
                <a:ea typeface="Montserrat"/>
                <a:cs typeface="Montserrat"/>
                <a:sym typeface="Montserrat"/>
              </a:rPr>
              <a:t> </a:t>
            </a:r>
            <a:r>
              <a:rPr lang="en-US" sz="3600" b="1">
                <a:solidFill>
                  <a:schemeClr val="dk1"/>
                </a:solidFill>
                <a:latin typeface="Montserrat"/>
                <a:ea typeface="Montserrat"/>
                <a:cs typeface="Montserrat"/>
                <a:sym typeface="Montserrat"/>
              </a:rPr>
              <a:t>with workplace harassment?</a:t>
            </a:r>
            <a:endParaRPr sz="3600" b="1">
              <a:latin typeface="Montserrat"/>
              <a:ea typeface="Montserrat"/>
              <a:cs typeface="Montserrat"/>
              <a:sym typeface="Montserrat"/>
            </a:endParaRPr>
          </a:p>
        </p:txBody>
      </p:sp>
      <p:pic>
        <p:nvPicPr>
          <p:cNvPr id="369" name="Google Shape;369;p41"/>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370" name="Google Shape;370;p41"/>
          <p:cNvGrpSpPr/>
          <p:nvPr/>
        </p:nvGrpSpPr>
        <p:grpSpPr>
          <a:xfrm>
            <a:off x="0" y="0"/>
            <a:ext cx="2183907" cy="6858000"/>
            <a:chOff x="0" y="0"/>
            <a:chExt cx="2183907" cy="6858000"/>
          </a:xfrm>
        </p:grpSpPr>
        <p:sp>
          <p:nvSpPr>
            <p:cNvPr id="371" name="Google Shape;371;p41"/>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2" name="Google Shape;372;p41"/>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373" name="Google Shape;373;p41"/>
          <p:cNvSpPr txBox="1"/>
          <p:nvPr/>
        </p:nvSpPr>
        <p:spPr>
          <a:xfrm>
            <a:off x="2805137" y="2720460"/>
            <a:ext cx="8663868" cy="1692771"/>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Employers should conduct annual training</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514350" marR="0" lvl="0" indent="-5143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Constantly remind supervisors of the importance of involving Human Resources.</a:t>
            </a:r>
            <a:endParaRPr sz="4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15"/>
          <p:cNvGrpSpPr/>
          <p:nvPr/>
        </p:nvGrpSpPr>
        <p:grpSpPr>
          <a:xfrm>
            <a:off x="0" y="1"/>
            <a:ext cx="12192000" cy="1137168"/>
            <a:chOff x="0" y="1"/>
            <a:chExt cx="12192000" cy="1137168"/>
          </a:xfrm>
        </p:grpSpPr>
        <p:sp>
          <p:nvSpPr>
            <p:cNvPr id="109" name="Google Shape;109;p15"/>
            <p:cNvSpPr/>
            <p:nvPr/>
          </p:nvSpPr>
          <p:spPr>
            <a:xfrm>
              <a:off x="0" y="1"/>
              <a:ext cx="12192000" cy="1137168"/>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Arial"/>
                <a:ea typeface="Arial"/>
                <a:cs typeface="Arial"/>
                <a:sym typeface="Arial"/>
              </a:endParaRPr>
            </a:p>
          </p:txBody>
        </p:sp>
        <p:sp>
          <p:nvSpPr>
            <p:cNvPr id="110" name="Google Shape;110;p15"/>
            <p:cNvSpPr txBox="1"/>
            <p:nvPr/>
          </p:nvSpPr>
          <p:spPr>
            <a:xfrm>
              <a:off x="4346300" y="60688"/>
              <a:ext cx="4014900" cy="10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b="1">
                  <a:solidFill>
                    <a:schemeClr val="lt1"/>
                  </a:solidFill>
                  <a:latin typeface="Montserrat"/>
                  <a:ea typeface="Montserrat"/>
                  <a:cs typeface="Montserrat"/>
                  <a:sym typeface="Montserrat"/>
                </a:rPr>
                <a:t>Speakers</a:t>
              </a:r>
              <a:endParaRPr b="1">
                <a:latin typeface="Montserrat"/>
                <a:ea typeface="Montserrat"/>
                <a:cs typeface="Montserrat"/>
                <a:sym typeface="Montserrat"/>
              </a:endParaRPr>
            </a:p>
          </p:txBody>
        </p:sp>
      </p:grpSp>
      <p:sp>
        <p:nvSpPr>
          <p:cNvPr id="111" name="Google Shape;111;p15"/>
          <p:cNvSpPr txBox="1"/>
          <p:nvPr/>
        </p:nvSpPr>
        <p:spPr>
          <a:xfrm>
            <a:off x="4829450" y="2395550"/>
            <a:ext cx="64956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Montserrat SemiBold"/>
                <a:ea typeface="Montserrat SemiBold"/>
                <a:cs typeface="Montserrat SemiBold"/>
                <a:sym typeface="Montserrat SemiBold"/>
              </a:rPr>
              <a:t>Brent M. Douglas</a:t>
            </a:r>
            <a:endParaRPr>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000">
                <a:solidFill>
                  <a:schemeClr val="dk1"/>
                </a:solidFill>
                <a:latin typeface="Montserrat SemiBold"/>
                <a:ea typeface="Montserrat SemiBold"/>
                <a:cs typeface="Montserrat SemiBold"/>
                <a:sym typeface="Montserrat SemiBold"/>
              </a:rPr>
              <a:t>Partner at Martenson Hasbrouck &amp; Simon LLP</a:t>
            </a:r>
            <a:endParaRPr>
              <a:latin typeface="Montserrat SemiBold"/>
              <a:ea typeface="Montserrat SemiBold"/>
              <a:cs typeface="Montserrat SemiBold"/>
              <a:sym typeface="Montserrat SemiBold"/>
            </a:endParaRPr>
          </a:p>
        </p:txBody>
      </p:sp>
      <p:sp>
        <p:nvSpPr>
          <p:cNvPr id="112" name="Google Shape;112;p15"/>
          <p:cNvSpPr txBox="1"/>
          <p:nvPr/>
        </p:nvSpPr>
        <p:spPr>
          <a:xfrm>
            <a:off x="4829451" y="3223006"/>
            <a:ext cx="4918229" cy="224676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F0066"/>
              </a:buClr>
              <a:buSzPts val="2000"/>
              <a:buFont typeface="Noto Sans Symbols"/>
              <a:buChar char="▪"/>
            </a:pPr>
            <a:r>
              <a:rPr lang="en-US" sz="2000">
                <a:solidFill>
                  <a:schemeClr val="dk1"/>
                </a:solidFill>
                <a:latin typeface="Calibri"/>
                <a:ea typeface="Calibri"/>
                <a:cs typeface="Calibri"/>
                <a:sym typeface="Calibri"/>
              </a:rPr>
              <a:t>San Diego, California.</a:t>
            </a:r>
            <a:endParaRPr/>
          </a:p>
          <a:p>
            <a:pPr marL="285750" marR="0" lvl="0" indent="-285750" algn="l" rtl="0">
              <a:spcBef>
                <a:spcPts val="0"/>
              </a:spcBef>
              <a:spcAft>
                <a:spcPts val="0"/>
              </a:spcAft>
              <a:buClr>
                <a:srgbClr val="FF0066"/>
              </a:buClr>
              <a:buSzPts val="2000"/>
              <a:buFont typeface="Noto Sans Symbols"/>
              <a:buChar char="▪"/>
            </a:pPr>
            <a:r>
              <a:rPr lang="en-US" sz="2000">
                <a:solidFill>
                  <a:schemeClr val="dk1"/>
                </a:solidFill>
                <a:latin typeface="Calibri"/>
                <a:ea typeface="Calibri"/>
                <a:cs typeface="Calibri"/>
                <a:sym typeface="Calibri"/>
              </a:rPr>
              <a:t>Has a nationwide practice focused on California compliance and litigation defense.</a:t>
            </a:r>
            <a:endParaRPr/>
          </a:p>
          <a:p>
            <a:pPr marL="285750" marR="0" lvl="0" indent="-285750" algn="l" rtl="0">
              <a:spcBef>
                <a:spcPts val="0"/>
              </a:spcBef>
              <a:spcAft>
                <a:spcPts val="0"/>
              </a:spcAft>
              <a:buClr>
                <a:srgbClr val="FF0066"/>
              </a:buClr>
              <a:buSzPts val="2000"/>
              <a:buFont typeface="Noto Sans Symbols"/>
              <a:buChar char="▪"/>
            </a:pPr>
            <a:r>
              <a:rPr lang="en-US" sz="2000">
                <a:solidFill>
                  <a:schemeClr val="dk1"/>
                </a:solidFill>
                <a:latin typeface="Calibri"/>
                <a:ea typeface="Calibri"/>
                <a:cs typeface="Calibri"/>
                <a:sym typeface="Calibri"/>
              </a:rPr>
              <a:t>Counsels companies both large and small on corporate structure.</a:t>
            </a:r>
            <a:endParaRPr/>
          </a:p>
          <a:p>
            <a:pPr marL="285750" marR="0" lvl="0" indent="-158750" algn="l" rtl="0">
              <a:spcBef>
                <a:spcPts val="0"/>
              </a:spcBef>
              <a:spcAft>
                <a:spcPts val="0"/>
              </a:spcAft>
              <a:buClr>
                <a:srgbClr val="FF0066"/>
              </a:buClr>
              <a:buSzPts val="2000"/>
              <a:buFont typeface="Noto Sans Symbols"/>
              <a:buNone/>
            </a:pPr>
            <a:endParaRPr sz="2000">
              <a:solidFill>
                <a:schemeClr val="dk1"/>
              </a:solidFill>
              <a:latin typeface="Calibri"/>
              <a:ea typeface="Calibri"/>
              <a:cs typeface="Calibri"/>
              <a:sym typeface="Calibri"/>
            </a:endParaRPr>
          </a:p>
        </p:txBody>
      </p:sp>
      <p:sp>
        <p:nvSpPr>
          <p:cNvPr id="113" name="Google Shape;113;p15"/>
          <p:cNvSpPr/>
          <p:nvPr/>
        </p:nvSpPr>
        <p:spPr>
          <a:xfrm>
            <a:off x="1669004" y="2421214"/>
            <a:ext cx="2981589" cy="2981590"/>
          </a:xfrm>
          <a:prstGeom prst="ellipse">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4" name="Google Shape;114;p15"/>
          <p:cNvPicPr preferRelativeResize="0"/>
          <p:nvPr/>
        </p:nvPicPr>
        <p:blipFill rotWithShape="1">
          <a:blip r:embed="rId3">
            <a:alphaModFix/>
          </a:blip>
          <a:srcRect/>
          <a:stretch/>
        </p:blipFill>
        <p:spPr>
          <a:xfrm rot="-156023">
            <a:off x="1615736" y="1660127"/>
            <a:ext cx="3036756" cy="3795945"/>
          </a:xfrm>
          <a:prstGeom prst="flowChartConnector">
            <a:avLst/>
          </a:prstGeom>
          <a:noFill/>
          <a:ln>
            <a:noFill/>
          </a:ln>
        </p:spPr>
      </p:pic>
      <p:pic>
        <p:nvPicPr>
          <p:cNvPr id="115" name="Google Shape;115;p15"/>
          <p:cNvPicPr preferRelativeResize="0"/>
          <p:nvPr/>
        </p:nvPicPr>
        <p:blipFill rotWithShape="1">
          <a:blip r:embed="rId4">
            <a:alphaModFix/>
          </a:blip>
          <a:srcRect/>
          <a:stretch/>
        </p:blipFill>
        <p:spPr>
          <a:xfrm>
            <a:off x="11069879" y="6566430"/>
            <a:ext cx="963136" cy="20533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2"/>
          <p:cNvSpPr txBox="1"/>
          <p:nvPr/>
        </p:nvSpPr>
        <p:spPr>
          <a:xfrm>
            <a:off x="2518610" y="208052"/>
            <a:ext cx="9208169"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FF0066"/>
                </a:solidFill>
                <a:latin typeface="Montserrat"/>
                <a:ea typeface="Montserrat"/>
                <a:cs typeface="Montserrat"/>
                <a:sym typeface="Montserrat"/>
              </a:rPr>
              <a:t>Legal Process </a:t>
            </a:r>
            <a:r>
              <a:rPr lang="en-US" sz="3600" b="1">
                <a:solidFill>
                  <a:schemeClr val="dk1"/>
                </a:solidFill>
                <a:latin typeface="Montserrat"/>
                <a:ea typeface="Montserrat"/>
                <a:cs typeface="Montserrat"/>
                <a:sym typeface="Montserrat"/>
              </a:rPr>
              <a:t>of Filing a Harassment Complaint</a:t>
            </a:r>
            <a:endParaRPr sz="3600" b="1">
              <a:latin typeface="Montserrat"/>
              <a:ea typeface="Montserrat"/>
              <a:cs typeface="Montserrat"/>
              <a:sym typeface="Montserrat"/>
            </a:endParaRPr>
          </a:p>
        </p:txBody>
      </p:sp>
      <p:pic>
        <p:nvPicPr>
          <p:cNvPr id="379" name="Google Shape;379;p42"/>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380" name="Google Shape;380;p42"/>
          <p:cNvGrpSpPr/>
          <p:nvPr/>
        </p:nvGrpSpPr>
        <p:grpSpPr>
          <a:xfrm>
            <a:off x="0" y="0"/>
            <a:ext cx="2183907" cy="6858000"/>
            <a:chOff x="0" y="0"/>
            <a:chExt cx="2183907" cy="6858000"/>
          </a:xfrm>
        </p:grpSpPr>
        <p:sp>
          <p:nvSpPr>
            <p:cNvPr id="381" name="Google Shape;381;p42"/>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2" name="Google Shape;382;p42"/>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383" name="Google Shape;383;p42"/>
          <p:cNvSpPr txBox="1"/>
          <p:nvPr/>
        </p:nvSpPr>
        <p:spPr>
          <a:xfrm>
            <a:off x="2590060" y="1654593"/>
            <a:ext cx="8759100" cy="47706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In most states, there is an administrative process, such as the EEOC</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In California, the Department of Fair Employment and Housing</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That has jurisdiction over a sexual harassment claim, but this is a minor obstacle to a full-blown lawsuit</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FF0066"/>
              </a:buClr>
              <a:buSzPts val="2800"/>
              <a:buFont typeface="Arial"/>
              <a:buChar char="•"/>
            </a:pPr>
            <a:r>
              <a:rPr lang="en-US" sz="2800">
                <a:solidFill>
                  <a:schemeClr val="dk1"/>
                </a:solidFill>
                <a:latin typeface="Calibri"/>
                <a:ea typeface="Calibri"/>
                <a:cs typeface="Calibri"/>
                <a:sym typeface="Calibri"/>
              </a:rPr>
              <a:t>Employers can usually see these lawsuits coming, so properly addressing them in severance packages is the best, most cost-efficient approach</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3"/>
          <p:cNvSpPr txBox="1"/>
          <p:nvPr/>
        </p:nvSpPr>
        <p:spPr>
          <a:xfrm>
            <a:off x="842900" y="65900"/>
            <a:ext cx="107634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a:solidFill>
                  <a:schemeClr val="dk1"/>
                </a:solidFill>
                <a:latin typeface="Montserrat"/>
                <a:ea typeface="Montserrat"/>
                <a:cs typeface="Montserrat"/>
                <a:sym typeface="Montserrat"/>
              </a:rPr>
              <a:t>Workplace Harassment Prevention Training </a:t>
            </a:r>
            <a:r>
              <a:rPr lang="en-US" sz="3000" b="1">
                <a:solidFill>
                  <a:srgbClr val="FF0066"/>
                </a:solidFill>
                <a:latin typeface="Montserrat"/>
                <a:ea typeface="Montserrat"/>
                <a:cs typeface="Montserrat"/>
                <a:sym typeface="Montserrat"/>
              </a:rPr>
              <a:t>According to State Laws</a:t>
            </a:r>
            <a:endParaRPr sz="3000" b="1">
              <a:solidFill>
                <a:srgbClr val="FF0066"/>
              </a:solidFill>
              <a:latin typeface="Montserrat"/>
              <a:ea typeface="Montserrat"/>
              <a:cs typeface="Montserrat"/>
              <a:sym typeface="Montserrat"/>
            </a:endParaRPr>
          </a:p>
        </p:txBody>
      </p:sp>
      <p:pic>
        <p:nvPicPr>
          <p:cNvPr id="389" name="Google Shape;389;p43"/>
          <p:cNvPicPr preferRelativeResize="0"/>
          <p:nvPr/>
        </p:nvPicPr>
        <p:blipFill rotWithShape="1">
          <a:blip r:embed="rId3">
            <a:alphaModFix/>
          </a:blip>
          <a:srcRect/>
          <a:stretch/>
        </p:blipFill>
        <p:spPr>
          <a:xfrm>
            <a:off x="11069879" y="6566430"/>
            <a:ext cx="963136" cy="205339"/>
          </a:xfrm>
          <a:prstGeom prst="rect">
            <a:avLst/>
          </a:prstGeom>
          <a:noFill/>
          <a:ln>
            <a:noFill/>
          </a:ln>
        </p:spPr>
      </p:pic>
      <p:pic>
        <p:nvPicPr>
          <p:cNvPr id="390" name="Google Shape;390;p43"/>
          <p:cNvPicPr preferRelativeResize="0"/>
          <p:nvPr/>
        </p:nvPicPr>
        <p:blipFill rotWithShape="1">
          <a:blip r:embed="rId4">
            <a:alphaModFix/>
          </a:blip>
          <a:srcRect l="3605" t="4425" b="16397"/>
          <a:stretch/>
        </p:blipFill>
        <p:spPr>
          <a:xfrm>
            <a:off x="1384233" y="1074677"/>
            <a:ext cx="9685646" cy="57833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grpSp>
        <p:nvGrpSpPr>
          <p:cNvPr id="395" name="Google Shape;395;p44"/>
          <p:cNvGrpSpPr/>
          <p:nvPr/>
        </p:nvGrpSpPr>
        <p:grpSpPr>
          <a:xfrm>
            <a:off x="0" y="0"/>
            <a:ext cx="2183907" cy="6858000"/>
            <a:chOff x="0" y="0"/>
            <a:chExt cx="2183907" cy="6858000"/>
          </a:xfrm>
        </p:grpSpPr>
        <p:sp>
          <p:nvSpPr>
            <p:cNvPr id="396" name="Google Shape;396;p44"/>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7" name="Google Shape;397;p44"/>
            <p:cNvPicPr preferRelativeResize="0"/>
            <p:nvPr/>
          </p:nvPicPr>
          <p:blipFill rotWithShape="1">
            <a:blip r:embed="rId3">
              <a:alphaModFix/>
            </a:blip>
            <a:srcRect l="43445"/>
            <a:stretch/>
          </p:blipFill>
          <p:spPr>
            <a:xfrm>
              <a:off x="0" y="1135498"/>
              <a:ext cx="2183907" cy="5722502"/>
            </a:xfrm>
            <a:prstGeom prst="rect">
              <a:avLst/>
            </a:prstGeom>
            <a:noFill/>
            <a:ln>
              <a:noFill/>
            </a:ln>
          </p:spPr>
        </p:pic>
      </p:grpSp>
      <p:pic>
        <p:nvPicPr>
          <p:cNvPr id="398" name="Google Shape;398;p44"/>
          <p:cNvPicPr preferRelativeResize="0"/>
          <p:nvPr/>
        </p:nvPicPr>
        <p:blipFill rotWithShape="1">
          <a:blip r:embed="rId4">
            <a:alphaModFix/>
          </a:blip>
          <a:srcRect/>
          <a:stretch/>
        </p:blipFill>
        <p:spPr>
          <a:xfrm>
            <a:off x="11069879" y="6566430"/>
            <a:ext cx="963136" cy="205339"/>
          </a:xfrm>
          <a:prstGeom prst="rect">
            <a:avLst/>
          </a:prstGeom>
          <a:noFill/>
          <a:ln>
            <a:noFill/>
          </a:ln>
        </p:spPr>
      </p:pic>
      <p:sp>
        <p:nvSpPr>
          <p:cNvPr id="399" name="Google Shape;399;p44"/>
          <p:cNvSpPr txBox="1"/>
          <p:nvPr/>
        </p:nvSpPr>
        <p:spPr>
          <a:xfrm>
            <a:off x="2792409" y="2259155"/>
            <a:ext cx="8759100" cy="26007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F0066"/>
              </a:buClr>
              <a:buSzPts val="3200"/>
              <a:buFont typeface="Arial"/>
              <a:buChar char="•"/>
            </a:pPr>
            <a:r>
              <a:rPr lang="en-US" sz="3200" dirty="0">
                <a:solidFill>
                  <a:schemeClr val="dk1"/>
                </a:solidFill>
                <a:latin typeface="Calibri"/>
                <a:ea typeface="Calibri"/>
                <a:cs typeface="Calibri"/>
                <a:sym typeface="Calibri"/>
              </a:rPr>
              <a:t>Leveraging a third-party training provider is the number one way for people to understand:</a:t>
            </a:r>
            <a:endParaRPr dirty="0"/>
          </a:p>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a:p>
            <a:pPr marL="742950" marR="0" lvl="1" indent="-285750" algn="l" rtl="0">
              <a:spcBef>
                <a:spcPts val="0"/>
              </a:spcBef>
              <a:spcAft>
                <a:spcPts val="0"/>
              </a:spcAft>
              <a:buClr>
                <a:srgbClr val="FF0066"/>
              </a:buClr>
              <a:buSzPts val="3000"/>
              <a:buFont typeface="Arial"/>
              <a:buChar char="•"/>
            </a:pPr>
            <a:r>
              <a:rPr lang="en-US" sz="3000" b="0" i="0" u="none" strike="noStrike" cap="none" dirty="0">
                <a:solidFill>
                  <a:schemeClr val="dk1"/>
                </a:solidFill>
                <a:latin typeface="Calibri"/>
                <a:ea typeface="Calibri"/>
                <a:cs typeface="Calibri"/>
                <a:sym typeface="Calibri"/>
              </a:rPr>
              <a:t>What constitutes harassment</a:t>
            </a:r>
            <a:endParaRPr dirty="0"/>
          </a:p>
          <a:p>
            <a:pPr marL="742950" marR="0" lvl="1" indent="-285750" algn="l" rtl="0">
              <a:spcBef>
                <a:spcPts val="0"/>
              </a:spcBef>
              <a:spcAft>
                <a:spcPts val="0"/>
              </a:spcAft>
              <a:buClr>
                <a:srgbClr val="FF0066"/>
              </a:buClr>
              <a:buSzPts val="3000"/>
              <a:buFont typeface="Arial"/>
              <a:buChar char="•"/>
            </a:pPr>
            <a:r>
              <a:rPr lang="en-US" sz="3000" b="0" i="0" u="none" strike="noStrike" cap="none" dirty="0">
                <a:solidFill>
                  <a:schemeClr val="dk1"/>
                </a:solidFill>
                <a:latin typeface="Calibri"/>
                <a:ea typeface="Calibri"/>
                <a:cs typeface="Calibri"/>
                <a:sym typeface="Calibri"/>
              </a:rPr>
              <a:t>How it can negatively impact a workplace</a:t>
            </a:r>
            <a:endParaRPr dirty="0"/>
          </a:p>
          <a:p>
            <a:pPr marL="742950" marR="0" lvl="1" indent="-285750" algn="l" rtl="0">
              <a:spcBef>
                <a:spcPts val="0"/>
              </a:spcBef>
              <a:spcAft>
                <a:spcPts val="0"/>
              </a:spcAft>
              <a:buClr>
                <a:srgbClr val="FF0066"/>
              </a:buClr>
              <a:buSzPts val="3000"/>
              <a:buFont typeface="Arial"/>
              <a:buChar char="•"/>
            </a:pPr>
            <a:r>
              <a:rPr lang="en-US" sz="3000" b="0" i="0" u="none" strike="noStrike" cap="none" dirty="0">
                <a:solidFill>
                  <a:schemeClr val="dk1"/>
                </a:solidFill>
                <a:latin typeface="Calibri"/>
                <a:ea typeface="Calibri"/>
                <a:cs typeface="Calibri"/>
                <a:sym typeface="Calibri"/>
              </a:rPr>
              <a:t>How to prevent it</a:t>
            </a:r>
            <a:endParaRPr dirty="0"/>
          </a:p>
        </p:txBody>
      </p:sp>
      <p:sp>
        <p:nvSpPr>
          <p:cNvPr id="400" name="Google Shape;400;p44"/>
          <p:cNvSpPr txBox="1"/>
          <p:nvPr/>
        </p:nvSpPr>
        <p:spPr>
          <a:xfrm>
            <a:off x="3239088" y="228660"/>
            <a:ext cx="7865700" cy="1446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Montserrat"/>
                <a:ea typeface="Montserrat"/>
                <a:cs typeface="Montserrat"/>
                <a:sym typeface="Montserrat"/>
              </a:rPr>
              <a:t>How do we stop this unwanted behavior?</a:t>
            </a:r>
            <a:endParaRPr sz="3600" b="1">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p:nvPr/>
        </p:nvSpPr>
        <p:spPr>
          <a:xfrm>
            <a:off x="3204263" y="262588"/>
            <a:ext cx="7865616"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chemeClr val="dk1"/>
                </a:solidFill>
                <a:latin typeface="Montserrat"/>
                <a:ea typeface="Montserrat"/>
                <a:cs typeface="Montserrat"/>
                <a:sym typeface="Montserrat"/>
              </a:rPr>
              <a:t>The </a:t>
            </a:r>
            <a:r>
              <a:rPr lang="en-US" sz="4400" b="1">
                <a:solidFill>
                  <a:srgbClr val="FF0066"/>
                </a:solidFill>
                <a:latin typeface="Montserrat"/>
                <a:ea typeface="Montserrat"/>
                <a:cs typeface="Montserrat"/>
                <a:sym typeface="Montserrat"/>
              </a:rPr>
              <a:t>Tools</a:t>
            </a:r>
            <a:r>
              <a:rPr lang="en-US" sz="4400" b="1">
                <a:solidFill>
                  <a:schemeClr val="dk1"/>
                </a:solidFill>
                <a:latin typeface="Montserrat"/>
                <a:ea typeface="Montserrat"/>
                <a:cs typeface="Montserrat"/>
                <a:sym typeface="Montserrat"/>
              </a:rPr>
              <a:t> You Need</a:t>
            </a:r>
            <a:endParaRPr b="1">
              <a:latin typeface="Montserrat"/>
              <a:ea typeface="Montserrat"/>
              <a:cs typeface="Montserrat"/>
              <a:sym typeface="Montserrat"/>
            </a:endParaRPr>
          </a:p>
        </p:txBody>
      </p:sp>
      <p:pic>
        <p:nvPicPr>
          <p:cNvPr id="406" name="Google Shape;406;p45"/>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407" name="Google Shape;407;p45"/>
          <p:cNvGrpSpPr/>
          <p:nvPr/>
        </p:nvGrpSpPr>
        <p:grpSpPr>
          <a:xfrm>
            <a:off x="0" y="0"/>
            <a:ext cx="2183907" cy="6858000"/>
            <a:chOff x="0" y="0"/>
            <a:chExt cx="2183907" cy="6858000"/>
          </a:xfrm>
        </p:grpSpPr>
        <p:sp>
          <p:nvSpPr>
            <p:cNvPr id="408" name="Google Shape;408;p45"/>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9" name="Google Shape;409;p45"/>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
        <p:nvSpPr>
          <p:cNvPr id="410" name="Google Shape;410;p45"/>
          <p:cNvSpPr/>
          <p:nvPr/>
        </p:nvSpPr>
        <p:spPr>
          <a:xfrm>
            <a:off x="3493875" y="2410974"/>
            <a:ext cx="7286400" cy="3885900"/>
          </a:xfrm>
          <a:prstGeom prst="rect">
            <a:avLst/>
          </a:prstGeom>
          <a:noFill/>
          <a:ln>
            <a:noFill/>
          </a:ln>
        </p:spPr>
        <p:txBody>
          <a:bodyPr spcFirstLastPara="1" wrap="square" lIns="91425" tIns="45700" rIns="91425" bIns="45700" anchor="t" anchorCtr="0">
            <a:noAutofit/>
          </a:bodyPr>
          <a:lstStyle/>
          <a:p>
            <a:pPr marL="285750" marR="0" lvl="0" indent="-323850" algn="l" rtl="0">
              <a:lnSpc>
                <a:spcPct val="150000"/>
              </a:lnSpc>
              <a:spcBef>
                <a:spcPts val="0"/>
              </a:spcBef>
              <a:spcAft>
                <a:spcPts val="0"/>
              </a:spcAft>
              <a:buClr>
                <a:srgbClr val="FF0066"/>
              </a:buClr>
              <a:buSzPts val="3000"/>
              <a:buFont typeface="Arial"/>
              <a:buChar char="•"/>
            </a:pPr>
            <a:r>
              <a:rPr lang="en-US" sz="3000">
                <a:solidFill>
                  <a:srgbClr val="000000"/>
                </a:solidFill>
                <a:latin typeface="Calibri"/>
                <a:ea typeface="Calibri"/>
                <a:cs typeface="Calibri"/>
                <a:sym typeface="Calibri"/>
              </a:rPr>
              <a:t>LMS platform </a:t>
            </a:r>
            <a:r>
              <a:rPr lang="en-US" sz="3000">
                <a:latin typeface="Calibri"/>
                <a:ea typeface="Calibri"/>
                <a:cs typeface="Calibri"/>
                <a:sym typeface="Calibri"/>
              </a:rPr>
              <a:t>to help pull reports &amp; track the training</a:t>
            </a:r>
            <a:endParaRPr sz="3000"/>
          </a:p>
          <a:p>
            <a:pPr marL="285750" marR="0" lvl="0" indent="-323850" algn="l" rtl="0">
              <a:lnSpc>
                <a:spcPct val="150000"/>
              </a:lnSpc>
              <a:spcBef>
                <a:spcPts val="0"/>
              </a:spcBef>
              <a:spcAft>
                <a:spcPts val="0"/>
              </a:spcAft>
              <a:buClr>
                <a:srgbClr val="FF0066"/>
              </a:buClr>
              <a:buSzPts val="3000"/>
              <a:buFont typeface="Arial"/>
              <a:buChar char="•"/>
            </a:pPr>
            <a:r>
              <a:rPr lang="en-US" sz="3000">
                <a:solidFill>
                  <a:srgbClr val="000000"/>
                </a:solidFill>
                <a:latin typeface="Calibri"/>
                <a:ea typeface="Calibri"/>
                <a:cs typeface="Calibri"/>
                <a:sym typeface="Calibri"/>
              </a:rPr>
              <a:t>Access training anywhere from any device</a:t>
            </a:r>
            <a:endParaRPr sz="3000"/>
          </a:p>
          <a:p>
            <a:pPr marL="285750" marR="0" lvl="0" indent="-323850" algn="l" rtl="0">
              <a:lnSpc>
                <a:spcPct val="150000"/>
              </a:lnSpc>
              <a:spcBef>
                <a:spcPts val="0"/>
              </a:spcBef>
              <a:spcAft>
                <a:spcPts val="0"/>
              </a:spcAft>
              <a:buClr>
                <a:srgbClr val="FF0066"/>
              </a:buClr>
              <a:buSzPts val="3000"/>
              <a:buFont typeface="Arial"/>
              <a:buChar char="•"/>
            </a:pPr>
            <a:r>
              <a:rPr lang="en-US" sz="3000">
                <a:latin typeface="Calibri"/>
                <a:ea typeface="Calibri"/>
                <a:cs typeface="Calibri"/>
                <a:sym typeface="Calibri"/>
              </a:rPr>
              <a:t>Third-party content providers </a:t>
            </a:r>
            <a:endParaRPr sz="3000"/>
          </a:p>
          <a:p>
            <a:pPr marL="285750" marR="0" lvl="0" indent="-323850" algn="l" rtl="0">
              <a:lnSpc>
                <a:spcPct val="150000"/>
              </a:lnSpc>
              <a:spcBef>
                <a:spcPts val="0"/>
              </a:spcBef>
              <a:spcAft>
                <a:spcPts val="0"/>
              </a:spcAft>
              <a:buClr>
                <a:srgbClr val="FF0066"/>
              </a:buClr>
              <a:buSzPts val="3000"/>
              <a:buFont typeface="Arial"/>
              <a:buChar char="•"/>
            </a:pPr>
            <a:r>
              <a:rPr lang="en-US" sz="3000">
                <a:latin typeface="Calibri"/>
                <a:ea typeface="Calibri"/>
                <a:cs typeface="Calibri"/>
                <a:sym typeface="Calibri"/>
              </a:rPr>
              <a:t>Easier auditing process</a:t>
            </a:r>
            <a:endParaRPr sz="3000"/>
          </a:p>
          <a:p>
            <a:pPr marL="285750" marR="0" lvl="0" indent="-133350" algn="l" rtl="0">
              <a:lnSpc>
                <a:spcPct val="150000"/>
              </a:lnSpc>
              <a:spcBef>
                <a:spcPts val="0"/>
              </a:spcBef>
              <a:spcAft>
                <a:spcPts val="0"/>
              </a:spcAft>
              <a:buClr>
                <a:srgbClr val="FF0066"/>
              </a:buClr>
              <a:buSzPts val="2400"/>
              <a:buFont typeface="Arial"/>
              <a:buNone/>
            </a:pPr>
            <a:endParaRPr sz="3000">
              <a:solidFill>
                <a:srgbClr val="000000"/>
              </a:solidFill>
              <a:latin typeface="Calibri"/>
              <a:ea typeface="Calibri"/>
              <a:cs typeface="Calibri"/>
              <a:sym typeface="Calibri"/>
            </a:endParaRPr>
          </a:p>
          <a:p>
            <a:pPr marL="0" marR="0" lvl="0" indent="0" algn="l" rtl="0">
              <a:lnSpc>
                <a:spcPct val="150000"/>
              </a:lnSpc>
              <a:spcBef>
                <a:spcPts val="0"/>
              </a:spcBef>
              <a:spcAft>
                <a:spcPts val="0"/>
              </a:spcAft>
              <a:buNone/>
            </a:pPr>
            <a:endParaRPr sz="3000"/>
          </a:p>
        </p:txBody>
      </p:sp>
      <p:sp>
        <p:nvSpPr>
          <p:cNvPr id="411" name="Google Shape;411;p45"/>
          <p:cNvSpPr txBox="1"/>
          <p:nvPr/>
        </p:nvSpPr>
        <p:spPr>
          <a:xfrm>
            <a:off x="3617173" y="1663450"/>
            <a:ext cx="70398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a:solidFill>
                  <a:srgbClr val="000000"/>
                </a:solidFill>
                <a:latin typeface="Calibri"/>
                <a:ea typeface="Calibri"/>
                <a:cs typeface="Calibri"/>
                <a:sym typeface="Calibri"/>
              </a:rPr>
              <a:t>Technology and automation are essential:</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6"/>
          <p:cNvSpPr txBox="1"/>
          <p:nvPr/>
        </p:nvSpPr>
        <p:spPr>
          <a:xfrm>
            <a:off x="3246738" y="510083"/>
            <a:ext cx="7865700" cy="1107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6600" b="1">
              <a:solidFill>
                <a:srgbClr val="FF0066"/>
              </a:solidFill>
              <a:latin typeface="Montserrat"/>
              <a:ea typeface="Montserrat"/>
              <a:cs typeface="Montserrat"/>
              <a:sym typeface="Montserrat"/>
            </a:endParaRPr>
          </a:p>
          <a:p>
            <a:pPr marL="0" marR="0" lvl="0" indent="0" algn="ctr" rtl="0">
              <a:spcBef>
                <a:spcPts val="0"/>
              </a:spcBef>
              <a:spcAft>
                <a:spcPts val="0"/>
              </a:spcAft>
              <a:buNone/>
            </a:pPr>
            <a:endParaRPr sz="6600" b="1">
              <a:solidFill>
                <a:srgbClr val="FF0066"/>
              </a:solidFill>
              <a:latin typeface="Montserrat"/>
              <a:ea typeface="Montserrat"/>
              <a:cs typeface="Montserrat"/>
              <a:sym typeface="Montserrat"/>
            </a:endParaRPr>
          </a:p>
          <a:p>
            <a:pPr marL="0" marR="0" lvl="0" indent="0" algn="ctr" rtl="0">
              <a:spcBef>
                <a:spcPts val="0"/>
              </a:spcBef>
              <a:spcAft>
                <a:spcPts val="0"/>
              </a:spcAft>
              <a:buNone/>
            </a:pPr>
            <a:r>
              <a:rPr lang="en-US" sz="6600" b="1">
                <a:solidFill>
                  <a:srgbClr val="FF0066"/>
                </a:solidFill>
                <a:latin typeface="Montserrat"/>
                <a:ea typeface="Montserrat"/>
                <a:cs typeface="Montserrat"/>
                <a:sym typeface="Montserrat"/>
              </a:rPr>
              <a:t>Q&amp;A Session</a:t>
            </a:r>
            <a:endParaRPr sz="6600" b="1">
              <a:solidFill>
                <a:schemeClr val="dk1"/>
              </a:solidFill>
              <a:latin typeface="Montserrat"/>
              <a:ea typeface="Montserrat"/>
              <a:cs typeface="Montserrat"/>
              <a:sym typeface="Montserrat"/>
            </a:endParaRPr>
          </a:p>
        </p:txBody>
      </p:sp>
      <p:pic>
        <p:nvPicPr>
          <p:cNvPr id="417" name="Google Shape;417;p46"/>
          <p:cNvPicPr preferRelativeResize="0"/>
          <p:nvPr/>
        </p:nvPicPr>
        <p:blipFill rotWithShape="1">
          <a:blip r:embed="rId3">
            <a:alphaModFix/>
          </a:blip>
          <a:srcRect/>
          <a:stretch/>
        </p:blipFill>
        <p:spPr>
          <a:xfrm>
            <a:off x="11069879" y="6566430"/>
            <a:ext cx="963136" cy="205339"/>
          </a:xfrm>
          <a:prstGeom prst="rect">
            <a:avLst/>
          </a:prstGeom>
          <a:noFill/>
          <a:ln>
            <a:noFill/>
          </a:ln>
        </p:spPr>
      </p:pic>
      <p:grpSp>
        <p:nvGrpSpPr>
          <p:cNvPr id="418" name="Google Shape;418;p46"/>
          <p:cNvGrpSpPr/>
          <p:nvPr/>
        </p:nvGrpSpPr>
        <p:grpSpPr>
          <a:xfrm>
            <a:off x="0" y="0"/>
            <a:ext cx="2183907" cy="6858000"/>
            <a:chOff x="0" y="0"/>
            <a:chExt cx="2183907" cy="6858000"/>
          </a:xfrm>
        </p:grpSpPr>
        <p:sp>
          <p:nvSpPr>
            <p:cNvPr id="419" name="Google Shape;419;p46"/>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0" name="Google Shape;420;p46"/>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grpSp>
        <p:nvGrpSpPr>
          <p:cNvPr id="425" name="Google Shape;425;p47"/>
          <p:cNvGrpSpPr/>
          <p:nvPr/>
        </p:nvGrpSpPr>
        <p:grpSpPr>
          <a:xfrm>
            <a:off x="0" y="0"/>
            <a:ext cx="2183907" cy="6858000"/>
            <a:chOff x="0" y="0"/>
            <a:chExt cx="2183907" cy="6858000"/>
          </a:xfrm>
        </p:grpSpPr>
        <p:sp>
          <p:nvSpPr>
            <p:cNvPr id="426" name="Google Shape;426;p47"/>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7" name="Google Shape;427;p47"/>
            <p:cNvPicPr preferRelativeResize="0"/>
            <p:nvPr/>
          </p:nvPicPr>
          <p:blipFill rotWithShape="1">
            <a:blip r:embed="rId3">
              <a:alphaModFix/>
            </a:blip>
            <a:srcRect l="43445"/>
            <a:stretch/>
          </p:blipFill>
          <p:spPr>
            <a:xfrm>
              <a:off x="0" y="1135498"/>
              <a:ext cx="2183907" cy="5722502"/>
            </a:xfrm>
            <a:prstGeom prst="rect">
              <a:avLst/>
            </a:prstGeom>
            <a:noFill/>
            <a:ln>
              <a:noFill/>
            </a:ln>
          </p:spPr>
        </p:pic>
      </p:grpSp>
      <p:pic>
        <p:nvPicPr>
          <p:cNvPr id="428" name="Google Shape;428;p47"/>
          <p:cNvPicPr preferRelativeResize="0"/>
          <p:nvPr/>
        </p:nvPicPr>
        <p:blipFill rotWithShape="1">
          <a:blip r:embed="rId4">
            <a:alphaModFix/>
          </a:blip>
          <a:srcRect/>
          <a:stretch/>
        </p:blipFill>
        <p:spPr>
          <a:xfrm>
            <a:off x="11069879" y="6566430"/>
            <a:ext cx="963137" cy="205339"/>
          </a:xfrm>
          <a:prstGeom prst="rect">
            <a:avLst/>
          </a:prstGeom>
          <a:noFill/>
          <a:ln>
            <a:noFill/>
          </a:ln>
        </p:spPr>
      </p:pic>
      <p:sp>
        <p:nvSpPr>
          <p:cNvPr id="429" name="Google Shape;429;p47"/>
          <p:cNvSpPr txBox="1"/>
          <p:nvPr/>
        </p:nvSpPr>
        <p:spPr>
          <a:xfrm>
            <a:off x="3171475" y="445750"/>
            <a:ext cx="7898400" cy="81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Montserrat"/>
                <a:ea typeface="Montserrat"/>
                <a:cs typeface="Montserrat"/>
                <a:sym typeface="Montserrat"/>
              </a:rPr>
              <a:t>Resources </a:t>
            </a:r>
            <a:r>
              <a:rPr lang="en-US" sz="3600" b="1">
                <a:solidFill>
                  <a:srgbClr val="FF0066"/>
                </a:solidFill>
                <a:latin typeface="Montserrat"/>
                <a:ea typeface="Montserrat"/>
                <a:cs typeface="Montserrat"/>
                <a:sym typeface="Montserrat"/>
              </a:rPr>
              <a:t>Contact Information</a:t>
            </a:r>
            <a:endParaRPr sz="3600" b="1">
              <a:solidFill>
                <a:srgbClr val="FF0066"/>
              </a:solidFill>
              <a:latin typeface="Montserrat"/>
              <a:ea typeface="Montserrat"/>
              <a:cs typeface="Montserrat"/>
              <a:sym typeface="Montserrat"/>
            </a:endParaRPr>
          </a:p>
          <a:p>
            <a:pPr marL="0" marR="0" lvl="0" indent="0" algn="l" rtl="0">
              <a:spcBef>
                <a:spcPts val="0"/>
              </a:spcBef>
              <a:spcAft>
                <a:spcPts val="0"/>
              </a:spcAft>
              <a:buNone/>
            </a:pPr>
            <a:endParaRPr sz="1800">
              <a:solidFill>
                <a:schemeClr val="dk1"/>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sz="1800">
              <a:solidFill>
                <a:schemeClr val="dk1"/>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sz="1800">
              <a:solidFill>
                <a:schemeClr val="dk1"/>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sz="1800">
              <a:solidFill>
                <a:schemeClr val="dk1"/>
              </a:solidFill>
              <a:latin typeface="Montserrat SemiBold"/>
              <a:ea typeface="Montserrat SemiBold"/>
              <a:cs typeface="Montserrat SemiBold"/>
              <a:sym typeface="Montserrat SemiBold"/>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pic>
        <p:nvPicPr>
          <p:cNvPr id="430" name="Google Shape;430;p47"/>
          <p:cNvPicPr preferRelativeResize="0"/>
          <p:nvPr/>
        </p:nvPicPr>
        <p:blipFill>
          <a:blip r:embed="rId5">
            <a:alphaModFix/>
          </a:blip>
          <a:stretch>
            <a:fillRect/>
          </a:stretch>
        </p:blipFill>
        <p:spPr>
          <a:xfrm>
            <a:off x="8770925" y="2838475"/>
            <a:ext cx="905309" cy="366750"/>
          </a:xfrm>
          <a:prstGeom prst="rect">
            <a:avLst/>
          </a:prstGeom>
          <a:noFill/>
          <a:ln>
            <a:noFill/>
          </a:ln>
        </p:spPr>
      </p:pic>
      <p:pic>
        <p:nvPicPr>
          <p:cNvPr id="431" name="Google Shape;431;p47"/>
          <p:cNvPicPr preferRelativeResize="0"/>
          <p:nvPr/>
        </p:nvPicPr>
        <p:blipFill rotWithShape="1">
          <a:blip r:embed="rId6">
            <a:alphaModFix/>
          </a:blip>
          <a:srcRect t="31664" b="30413"/>
          <a:stretch/>
        </p:blipFill>
        <p:spPr>
          <a:xfrm>
            <a:off x="4200138" y="2804053"/>
            <a:ext cx="1611975" cy="366750"/>
          </a:xfrm>
          <a:prstGeom prst="rect">
            <a:avLst/>
          </a:prstGeom>
          <a:noFill/>
          <a:ln>
            <a:noFill/>
          </a:ln>
        </p:spPr>
      </p:pic>
      <p:sp>
        <p:nvSpPr>
          <p:cNvPr id="432" name="Google Shape;432;p47"/>
          <p:cNvSpPr txBox="1"/>
          <p:nvPr/>
        </p:nvSpPr>
        <p:spPr>
          <a:xfrm>
            <a:off x="2951575" y="3281425"/>
            <a:ext cx="4109100" cy="154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latin typeface="Montserrat SemiBold"/>
                <a:ea typeface="Montserrat SemiBold"/>
                <a:cs typeface="Montserrat SemiBold"/>
                <a:sym typeface="Montserrat SemiBold"/>
              </a:rPr>
              <a:t>Brent Douglas</a:t>
            </a:r>
            <a:endParaRPr sz="2400">
              <a:solidFill>
                <a:schemeClr val="dk1"/>
              </a:solidFill>
              <a:latin typeface="Montserrat SemiBold"/>
              <a:ea typeface="Montserrat SemiBold"/>
              <a:cs typeface="Montserrat SemiBold"/>
              <a:sym typeface="Montserrat SemiBold"/>
            </a:endParaRPr>
          </a:p>
          <a:p>
            <a:pPr marL="0" lvl="0" indent="0" algn="ctr" rtl="0">
              <a:spcBef>
                <a:spcPts val="0"/>
              </a:spcBef>
              <a:spcAft>
                <a:spcPts val="0"/>
              </a:spcAft>
              <a:buNone/>
            </a:pPr>
            <a:r>
              <a:rPr lang="en-US" sz="2200" u="sng">
                <a:solidFill>
                  <a:schemeClr val="hlink"/>
                </a:solidFill>
                <a:latin typeface="Calibri"/>
                <a:ea typeface="Calibri"/>
                <a:cs typeface="Calibri"/>
                <a:sym typeface="Calibri"/>
                <a:hlinkClick r:id="rId7"/>
              </a:rPr>
              <a:t>bdouglas@martensonlaw.com</a:t>
            </a:r>
            <a:endParaRPr sz="2200">
              <a:solidFill>
                <a:schemeClr val="dk1"/>
              </a:solidFill>
              <a:latin typeface="Calibri"/>
              <a:ea typeface="Calibri"/>
              <a:cs typeface="Calibri"/>
              <a:sym typeface="Calibri"/>
            </a:endParaRPr>
          </a:p>
          <a:p>
            <a:pPr marL="0" lvl="0" indent="0" algn="ctr" rtl="0">
              <a:spcBef>
                <a:spcPts val="0"/>
              </a:spcBef>
              <a:spcAft>
                <a:spcPts val="0"/>
              </a:spcAft>
              <a:buNone/>
            </a:pPr>
            <a:r>
              <a:rPr lang="en-US" sz="2200" u="sng">
                <a:solidFill>
                  <a:schemeClr val="hlink"/>
                </a:solidFill>
                <a:latin typeface="Calibri"/>
                <a:ea typeface="Calibri"/>
                <a:cs typeface="Calibri"/>
                <a:sym typeface="Calibri"/>
                <a:hlinkClick r:id="rId8"/>
              </a:rPr>
              <a:t>www.martensonlaw.com</a:t>
            </a:r>
            <a:endParaRPr sz="2200">
              <a:solidFill>
                <a:schemeClr val="dk1"/>
              </a:solidFill>
            </a:endParaRPr>
          </a:p>
          <a:p>
            <a:pPr marL="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433" name="Google Shape;433;p47"/>
          <p:cNvSpPr txBox="1"/>
          <p:nvPr/>
        </p:nvSpPr>
        <p:spPr>
          <a:xfrm>
            <a:off x="7828350" y="3017100"/>
            <a:ext cx="3000000" cy="162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chemeClr val="dk1"/>
              </a:solidFill>
            </a:endParaRPr>
          </a:p>
          <a:p>
            <a:pPr marL="0" lvl="0" indent="0" algn="ctr" rtl="0">
              <a:spcBef>
                <a:spcPts val="0"/>
              </a:spcBef>
              <a:spcAft>
                <a:spcPts val="0"/>
              </a:spcAft>
              <a:buNone/>
            </a:pPr>
            <a:r>
              <a:rPr lang="en-US" sz="2400">
                <a:solidFill>
                  <a:schemeClr val="dk1"/>
                </a:solidFill>
                <a:latin typeface="Montserrat SemiBold"/>
                <a:ea typeface="Montserrat SemiBold"/>
                <a:cs typeface="Montserrat SemiBold"/>
                <a:sym typeface="Montserrat SemiBold"/>
              </a:rPr>
              <a:t>Dr. Nima Moayedi</a:t>
            </a:r>
            <a:endParaRPr sz="2400">
              <a:solidFill>
                <a:schemeClr val="dk1"/>
              </a:solidFill>
              <a:latin typeface="Montserrat SemiBold"/>
              <a:ea typeface="Montserrat SemiBold"/>
              <a:cs typeface="Montserrat SemiBold"/>
              <a:sym typeface="Montserrat SemiBold"/>
            </a:endParaRPr>
          </a:p>
          <a:p>
            <a:pPr marL="0" lvl="0" indent="0" algn="ctr" rtl="0">
              <a:spcBef>
                <a:spcPts val="0"/>
              </a:spcBef>
              <a:spcAft>
                <a:spcPts val="0"/>
              </a:spcAft>
              <a:buNone/>
            </a:pPr>
            <a:r>
              <a:rPr lang="en-US" sz="2200" u="sng">
                <a:solidFill>
                  <a:schemeClr val="hlink"/>
                </a:solidFill>
                <a:latin typeface="Calibri"/>
                <a:ea typeface="Calibri"/>
                <a:cs typeface="Calibri"/>
                <a:sym typeface="Calibri"/>
                <a:hlinkClick r:id="rId9"/>
              </a:rPr>
              <a:t>nima@auzmor.com</a:t>
            </a:r>
            <a:endParaRPr sz="2200">
              <a:solidFill>
                <a:schemeClr val="dk1"/>
              </a:solidFill>
              <a:latin typeface="Calibri"/>
              <a:ea typeface="Calibri"/>
              <a:cs typeface="Calibri"/>
              <a:sym typeface="Calibri"/>
            </a:endParaRPr>
          </a:p>
          <a:p>
            <a:pPr marL="0" lvl="0" indent="0" algn="ctr" rtl="0">
              <a:spcBef>
                <a:spcPts val="0"/>
              </a:spcBef>
              <a:spcAft>
                <a:spcPts val="0"/>
              </a:spcAft>
              <a:buNone/>
            </a:pPr>
            <a:r>
              <a:rPr lang="en-US" sz="2200" u="sng">
                <a:solidFill>
                  <a:schemeClr val="hlink"/>
                </a:solidFill>
                <a:latin typeface="Calibri"/>
                <a:ea typeface="Calibri"/>
                <a:cs typeface="Calibri"/>
                <a:sym typeface="Calibri"/>
                <a:hlinkClick r:id="rId10"/>
              </a:rPr>
              <a:t>www.psy.works</a:t>
            </a:r>
            <a:endParaRPr sz="2200">
              <a:solidFill>
                <a:schemeClr val="dk1"/>
              </a:solidFill>
              <a:latin typeface="Calibri"/>
              <a:ea typeface="Calibri"/>
              <a:cs typeface="Calibri"/>
              <a:sym typeface="Calibri"/>
            </a:endParaRPr>
          </a:p>
          <a:p>
            <a:pPr marL="0" lvl="0" indent="0" algn="ctr"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Shape 437"/>
        <p:cNvGrpSpPr/>
        <p:nvPr/>
      </p:nvGrpSpPr>
      <p:grpSpPr>
        <a:xfrm>
          <a:off x="0" y="0"/>
          <a:ext cx="0" cy="0"/>
          <a:chOff x="0" y="0"/>
          <a:chExt cx="0" cy="0"/>
        </a:xfrm>
      </p:grpSpPr>
      <p:sp>
        <p:nvSpPr>
          <p:cNvPr id="438" name="Google Shape;438;p48"/>
          <p:cNvSpPr txBox="1"/>
          <p:nvPr/>
        </p:nvSpPr>
        <p:spPr>
          <a:xfrm>
            <a:off x="760520" y="892946"/>
            <a:ext cx="10671000" cy="304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chemeClr val="lt1"/>
                </a:solidFill>
                <a:latin typeface="Montserrat SemiBold"/>
                <a:ea typeface="Montserrat SemiBold"/>
                <a:cs typeface="Montserrat SemiBold"/>
                <a:sym typeface="Montserrat SemiBold"/>
              </a:rPr>
              <a:t>THANK YOU.</a:t>
            </a:r>
            <a:endParaRPr>
              <a:latin typeface="Montserrat SemiBold"/>
              <a:ea typeface="Montserrat SemiBold"/>
              <a:cs typeface="Montserrat SemiBold"/>
              <a:sym typeface="Montserrat SemiBold"/>
            </a:endParaRPr>
          </a:p>
          <a:p>
            <a:pPr marL="0" marR="0" lvl="0" indent="0" algn="ctr" rtl="0">
              <a:spcBef>
                <a:spcPts val="0"/>
              </a:spcBef>
              <a:spcAft>
                <a:spcPts val="0"/>
              </a:spcAft>
              <a:buNone/>
            </a:pPr>
            <a:endParaRPr sz="6000">
              <a:solidFill>
                <a:schemeClr val="lt1"/>
              </a:solidFill>
              <a:latin typeface="Montserrat SemiBold"/>
              <a:ea typeface="Montserrat SemiBold"/>
              <a:cs typeface="Montserrat SemiBold"/>
              <a:sym typeface="Montserrat SemiBold"/>
            </a:endParaRPr>
          </a:p>
          <a:p>
            <a:pPr marL="0" marR="0" lvl="0" indent="0" algn="ctr" rtl="0">
              <a:spcBef>
                <a:spcPts val="0"/>
              </a:spcBef>
              <a:spcAft>
                <a:spcPts val="0"/>
              </a:spcAft>
              <a:buNone/>
            </a:pPr>
            <a:r>
              <a:rPr lang="en-US" sz="5400">
                <a:solidFill>
                  <a:schemeClr val="lt1"/>
                </a:solidFill>
                <a:latin typeface="Montserrat SemiBold"/>
                <a:ea typeface="Montserrat SemiBold"/>
                <a:cs typeface="Montserrat SemiBold"/>
                <a:sym typeface="Montserrat SemiBold"/>
              </a:rPr>
              <a:t>Get in touch with us!</a:t>
            </a:r>
            <a:endParaRPr>
              <a:latin typeface="Montserrat SemiBold"/>
              <a:ea typeface="Montserrat SemiBold"/>
              <a:cs typeface="Montserrat SemiBold"/>
              <a:sym typeface="Montserrat SemiBold"/>
            </a:endParaRPr>
          </a:p>
        </p:txBody>
      </p:sp>
      <p:pic>
        <p:nvPicPr>
          <p:cNvPr id="439" name="Google Shape;439;p48" descr="https://lh4.googleusercontent.com/L3OcO6mCzITZoBRW3Fpi2vUNBDLn75WNUgcNjaF015KH6EMRpXsyhmweipTncGpPkJ1YpBGFshcL7km-Vhkjv0DsjjgEDapDgPARZcSfsh9QghfhtjNjd9gYd0lc9cMZoMXGI1396Gk">
            <a:hlinkClick r:id="rId3"/>
          </p:cNvPr>
          <p:cNvPicPr preferRelativeResize="0"/>
          <p:nvPr/>
        </p:nvPicPr>
        <p:blipFill rotWithShape="1">
          <a:blip r:embed="rId4">
            <a:alphaModFix/>
          </a:blip>
          <a:srcRect/>
          <a:stretch/>
        </p:blipFill>
        <p:spPr>
          <a:xfrm>
            <a:off x="6243433" y="3722751"/>
            <a:ext cx="914400" cy="914400"/>
          </a:xfrm>
          <a:prstGeom prst="rect">
            <a:avLst/>
          </a:prstGeom>
          <a:noFill/>
          <a:ln>
            <a:noFill/>
          </a:ln>
        </p:spPr>
      </p:pic>
      <p:pic>
        <p:nvPicPr>
          <p:cNvPr id="440" name="Google Shape;440;p48" descr="https://lh3.googleusercontent.com/qSvq9XflTtwIAcXpZ-_QIflGe_nPdqFhp1NU4KPWdfpm6aS6tl--qDPfIR1jjf9lmcaHGcGdV1xO9a4UfsthK9DAkQ90m_3klmR-uFg9Ek3L6P9ppNCE1xF5sAY9OzpM7i0uIdPYq5Y">
            <a:hlinkClick r:id="rId5"/>
          </p:cNvPr>
          <p:cNvPicPr preferRelativeResize="0"/>
          <p:nvPr/>
        </p:nvPicPr>
        <p:blipFill rotWithShape="1">
          <a:blip r:embed="rId6">
            <a:alphaModFix/>
          </a:blip>
          <a:srcRect/>
          <a:stretch/>
        </p:blipFill>
        <p:spPr>
          <a:xfrm>
            <a:off x="2892868" y="3722751"/>
            <a:ext cx="914400" cy="914400"/>
          </a:xfrm>
          <a:prstGeom prst="rect">
            <a:avLst/>
          </a:prstGeom>
          <a:noFill/>
          <a:ln>
            <a:noFill/>
          </a:ln>
        </p:spPr>
      </p:pic>
      <p:pic>
        <p:nvPicPr>
          <p:cNvPr id="441" name="Google Shape;441;p48" descr="https://lh5.googleusercontent.com/-s6UD_3stQ-lNad2ZbNgYYC9MtnmiLYMCLZBKII75MC0J2FbAhbDnjfOUyDcJ12XfVM6sNHk-vMTjoc4CARZi1HULc-qVefafUfrbfv16YBPShP8uMlawu8Bx3j5TkboxbH4uWwL_Tg">
            <a:hlinkClick r:id="rId7"/>
          </p:cNvPr>
          <p:cNvPicPr preferRelativeResize="0"/>
          <p:nvPr/>
        </p:nvPicPr>
        <p:blipFill rotWithShape="1">
          <a:blip r:embed="rId8">
            <a:alphaModFix/>
          </a:blip>
          <a:srcRect/>
          <a:stretch/>
        </p:blipFill>
        <p:spPr>
          <a:xfrm>
            <a:off x="5466513" y="3722751"/>
            <a:ext cx="914400" cy="914400"/>
          </a:xfrm>
          <a:prstGeom prst="rect">
            <a:avLst/>
          </a:prstGeom>
          <a:noFill/>
          <a:ln>
            <a:noFill/>
          </a:ln>
        </p:spPr>
      </p:pic>
      <p:pic>
        <p:nvPicPr>
          <p:cNvPr id="442" name="Google Shape;442;p48" descr="https://lh5.googleusercontent.com/nOLUVklnA7APH19niuPati-JIRLNHPNli8P7Qlj1tQ7WOoTtqGSqydc0nONsE8s4a7kYDaYkht4POXcMZasJLdQED2IP7O2YwSlk2bEqIjAVOhipSioDcf5Kng5fSzLPNl0_2WmbElM">
            <a:hlinkClick r:id="rId9"/>
          </p:cNvPr>
          <p:cNvPicPr preferRelativeResize="0"/>
          <p:nvPr/>
        </p:nvPicPr>
        <p:blipFill rotWithShape="1">
          <a:blip r:embed="rId10">
            <a:alphaModFix/>
          </a:blip>
          <a:srcRect/>
          <a:stretch/>
        </p:blipFill>
        <p:spPr>
          <a:xfrm>
            <a:off x="3756761" y="3722751"/>
            <a:ext cx="914400" cy="914400"/>
          </a:xfrm>
          <a:prstGeom prst="rect">
            <a:avLst/>
          </a:prstGeom>
          <a:noFill/>
          <a:ln>
            <a:noFill/>
          </a:ln>
        </p:spPr>
      </p:pic>
      <p:pic>
        <p:nvPicPr>
          <p:cNvPr id="443" name="Google Shape;443;p48" descr="https://lh3.googleusercontent.com/YWR4imK0WPMY1gXqnlOzzMl_mi--_US942wbKS-2r606TYbBADHTmVtcpz79vcLa9URCAUlqqtoDP_uhdvv-RPTbwMduk4tHpvV-AuF1r3ZJPOPbl25vrxxa1ZlHBiOouAiLNq7NcLU">
            <a:hlinkClick r:id="rId11"/>
          </p:cNvPr>
          <p:cNvPicPr preferRelativeResize="0"/>
          <p:nvPr/>
        </p:nvPicPr>
        <p:blipFill rotWithShape="1">
          <a:blip r:embed="rId12">
            <a:alphaModFix/>
          </a:blip>
          <a:srcRect/>
          <a:stretch/>
        </p:blipFill>
        <p:spPr>
          <a:xfrm>
            <a:off x="4620654" y="3722751"/>
            <a:ext cx="914400" cy="914400"/>
          </a:xfrm>
          <a:prstGeom prst="rect">
            <a:avLst/>
          </a:prstGeom>
          <a:noFill/>
          <a:ln>
            <a:noFill/>
          </a:ln>
        </p:spPr>
      </p:pic>
      <p:sp>
        <p:nvSpPr>
          <p:cNvPr id="444" name="Google Shape;444;p48"/>
          <p:cNvSpPr txBox="1"/>
          <p:nvPr/>
        </p:nvSpPr>
        <p:spPr>
          <a:xfrm>
            <a:off x="7076864" y="3826008"/>
            <a:ext cx="41127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lt1"/>
                </a:solidFill>
                <a:latin typeface="Calibri"/>
                <a:ea typeface="Calibri"/>
                <a:cs typeface="Calibri"/>
                <a:sym typeface="Calibri"/>
              </a:rPr>
              <a:t>@auzmor</a:t>
            </a:r>
            <a:endParaRPr sz="2800">
              <a:solidFill>
                <a:schemeClr val="lt1"/>
              </a:solidFill>
              <a:latin typeface="Calibri"/>
              <a:ea typeface="Calibri"/>
              <a:cs typeface="Calibri"/>
              <a:sym typeface="Calibri"/>
            </a:endParaRPr>
          </a:p>
        </p:txBody>
      </p:sp>
      <p:pic>
        <p:nvPicPr>
          <p:cNvPr id="445" name="Google Shape;445;p48"/>
          <p:cNvPicPr preferRelativeResize="0"/>
          <p:nvPr/>
        </p:nvPicPr>
        <p:blipFill rotWithShape="1">
          <a:blip r:embed="rId13">
            <a:alphaModFix/>
          </a:blip>
          <a:srcRect/>
          <a:stretch/>
        </p:blipFill>
        <p:spPr>
          <a:xfrm>
            <a:off x="11069879" y="6566430"/>
            <a:ext cx="963136" cy="205339"/>
          </a:xfrm>
          <a:prstGeom prst="rect">
            <a:avLst/>
          </a:prstGeom>
          <a:noFill/>
          <a:ln>
            <a:noFill/>
          </a:ln>
        </p:spPr>
      </p:pic>
      <p:sp>
        <p:nvSpPr>
          <p:cNvPr id="446" name="Google Shape;446;p48"/>
          <p:cNvSpPr txBox="1"/>
          <p:nvPr/>
        </p:nvSpPr>
        <p:spPr>
          <a:xfrm>
            <a:off x="4848450" y="5602925"/>
            <a:ext cx="24951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www.auzmor.com</a:t>
            </a:r>
            <a:endParaRPr sz="2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p:nvPr/>
        </p:nvSpPr>
        <p:spPr>
          <a:xfrm>
            <a:off x="0" y="1"/>
            <a:ext cx="12192000" cy="1137168"/>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Arial"/>
              <a:ea typeface="Arial"/>
              <a:cs typeface="Arial"/>
              <a:sym typeface="Arial"/>
            </a:endParaRPr>
          </a:p>
        </p:txBody>
      </p:sp>
      <p:sp>
        <p:nvSpPr>
          <p:cNvPr id="121" name="Google Shape;121;p16"/>
          <p:cNvSpPr txBox="1"/>
          <p:nvPr/>
        </p:nvSpPr>
        <p:spPr>
          <a:xfrm>
            <a:off x="4829450" y="1949075"/>
            <a:ext cx="63435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Montserrat SemiBold"/>
                <a:ea typeface="Montserrat SemiBold"/>
                <a:cs typeface="Montserrat SemiBold"/>
                <a:sym typeface="Montserrat SemiBold"/>
              </a:rPr>
              <a:t>Dr. Nima Moayedi</a:t>
            </a:r>
            <a:endParaRPr sz="2800">
              <a:solidFill>
                <a:schemeClr val="dk1"/>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000">
                <a:solidFill>
                  <a:schemeClr val="dk1"/>
                </a:solidFill>
                <a:latin typeface="Montserrat SemiBold"/>
                <a:ea typeface="Montserrat SemiBold"/>
                <a:cs typeface="Montserrat SemiBold"/>
                <a:sym typeface="Montserrat SemiBold"/>
              </a:rPr>
              <a:t>CEO &amp; Founder of Psychology Works, Inc.</a:t>
            </a:r>
            <a:endParaRPr>
              <a:latin typeface="Montserrat SemiBold"/>
              <a:ea typeface="Montserrat SemiBold"/>
              <a:cs typeface="Montserrat SemiBold"/>
              <a:sym typeface="Montserrat SemiBold"/>
            </a:endParaRPr>
          </a:p>
        </p:txBody>
      </p:sp>
      <p:sp>
        <p:nvSpPr>
          <p:cNvPr id="122" name="Google Shape;122;p16"/>
          <p:cNvSpPr txBox="1"/>
          <p:nvPr/>
        </p:nvSpPr>
        <p:spPr>
          <a:xfrm>
            <a:off x="4829450" y="2780075"/>
            <a:ext cx="5429100" cy="32208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FF0066"/>
              </a:buClr>
              <a:buSzPts val="2000"/>
              <a:buFont typeface="Noto Sans Symbols"/>
              <a:buChar char="▪"/>
            </a:pPr>
            <a:r>
              <a:rPr lang="en-US" sz="2000">
                <a:solidFill>
                  <a:schemeClr val="dk1"/>
                </a:solidFill>
                <a:latin typeface="Calibri"/>
                <a:ea typeface="Calibri"/>
                <a:cs typeface="Calibri"/>
                <a:sym typeface="Calibri"/>
              </a:rPr>
              <a:t>Orange County, California.</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rgbClr val="FF0066"/>
              </a:buClr>
              <a:buSzPts val="2000"/>
              <a:buFont typeface="Noto Sans Symbols"/>
              <a:buChar char="▪"/>
            </a:pPr>
            <a:r>
              <a:rPr lang="en-US" sz="2000">
                <a:solidFill>
                  <a:schemeClr val="dk1"/>
                </a:solidFill>
                <a:latin typeface="Calibri"/>
                <a:ea typeface="Calibri"/>
                <a:cs typeface="Calibri"/>
                <a:sym typeface="Calibri"/>
              </a:rPr>
              <a:t>Licensed clinical psychologist (PSY 27997).</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rgbClr val="FF0066"/>
              </a:buClr>
              <a:buSzPts val="2000"/>
              <a:buFont typeface="Noto Sans Symbols"/>
              <a:buChar char="▪"/>
            </a:pPr>
            <a:r>
              <a:rPr lang="en-US" sz="2000">
                <a:solidFill>
                  <a:schemeClr val="dk1"/>
                </a:solidFill>
                <a:latin typeface="Calibri"/>
                <a:ea typeface="Calibri"/>
                <a:cs typeface="Calibri"/>
                <a:sym typeface="Calibri"/>
              </a:rPr>
              <a:t>Worked at the California Department of Corrections &amp; Rehabilitation – Psychiatric Inpatient Program for five years.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rgbClr val="FF0066"/>
              </a:buClr>
              <a:buSzPts val="2000"/>
              <a:buFont typeface="Noto Sans Symbols"/>
              <a:buChar char="▪"/>
            </a:pPr>
            <a:r>
              <a:rPr lang="en-US" sz="2000">
                <a:solidFill>
                  <a:schemeClr val="dk1"/>
                </a:solidFill>
                <a:latin typeface="Calibri"/>
                <a:ea typeface="Calibri"/>
                <a:cs typeface="Calibri"/>
                <a:sym typeface="Calibri"/>
              </a:rPr>
              <a:t>Spent three years as the supervising forensic evaluator testifying on criminal forensic cases.</a:t>
            </a:r>
            <a:endParaRPr sz="2000">
              <a:solidFill>
                <a:schemeClr val="dk1"/>
              </a:solidFill>
              <a:latin typeface="Calibri"/>
              <a:ea typeface="Calibri"/>
              <a:cs typeface="Calibri"/>
              <a:sym typeface="Calibri"/>
            </a:endParaRPr>
          </a:p>
          <a:p>
            <a:pPr marL="285750" marR="0" lvl="0" indent="-158750" algn="l" rtl="0">
              <a:spcBef>
                <a:spcPts val="0"/>
              </a:spcBef>
              <a:spcAft>
                <a:spcPts val="0"/>
              </a:spcAft>
              <a:buClr>
                <a:srgbClr val="FF0066"/>
              </a:buClr>
              <a:buSzPts val="2000"/>
              <a:buFont typeface="Noto Sans Symbols"/>
              <a:buNone/>
            </a:pPr>
            <a:endParaRPr sz="2000">
              <a:solidFill>
                <a:schemeClr val="dk1"/>
              </a:solidFill>
              <a:latin typeface="Calibri"/>
              <a:ea typeface="Calibri"/>
              <a:cs typeface="Calibri"/>
              <a:sym typeface="Calibri"/>
            </a:endParaRPr>
          </a:p>
        </p:txBody>
      </p:sp>
      <p:sp>
        <p:nvSpPr>
          <p:cNvPr id="123" name="Google Shape;123;p16"/>
          <p:cNvSpPr/>
          <p:nvPr/>
        </p:nvSpPr>
        <p:spPr>
          <a:xfrm>
            <a:off x="1669004" y="2421214"/>
            <a:ext cx="2981589" cy="2981590"/>
          </a:xfrm>
          <a:prstGeom prst="ellipse">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16"/>
          <p:cNvPicPr preferRelativeResize="0"/>
          <p:nvPr/>
        </p:nvPicPr>
        <p:blipFill rotWithShape="1">
          <a:blip r:embed="rId3">
            <a:alphaModFix/>
          </a:blip>
          <a:srcRect/>
          <a:stretch/>
        </p:blipFill>
        <p:spPr>
          <a:xfrm>
            <a:off x="11069879" y="6566430"/>
            <a:ext cx="963136" cy="205339"/>
          </a:xfrm>
          <a:prstGeom prst="rect">
            <a:avLst/>
          </a:prstGeom>
          <a:noFill/>
          <a:ln>
            <a:noFill/>
          </a:ln>
        </p:spPr>
      </p:pic>
      <p:sp>
        <p:nvSpPr>
          <p:cNvPr id="125" name="Google Shape;125;p16"/>
          <p:cNvSpPr txBox="1"/>
          <p:nvPr/>
        </p:nvSpPr>
        <p:spPr>
          <a:xfrm>
            <a:off x="4346300" y="60688"/>
            <a:ext cx="4014900" cy="10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b="1">
                <a:solidFill>
                  <a:schemeClr val="lt1"/>
                </a:solidFill>
                <a:latin typeface="Montserrat"/>
                <a:ea typeface="Montserrat"/>
                <a:cs typeface="Montserrat"/>
                <a:sym typeface="Montserrat"/>
              </a:rPr>
              <a:t>Speakers</a:t>
            </a:r>
            <a:endParaRPr b="1">
              <a:latin typeface="Montserrat"/>
              <a:ea typeface="Montserrat"/>
              <a:cs typeface="Montserrat"/>
              <a:sym typeface="Montserrat"/>
            </a:endParaRPr>
          </a:p>
        </p:txBody>
      </p:sp>
      <p:pic>
        <p:nvPicPr>
          <p:cNvPr id="126" name="Google Shape;126;p16"/>
          <p:cNvPicPr preferRelativeResize="0"/>
          <p:nvPr/>
        </p:nvPicPr>
        <p:blipFill rotWithShape="1">
          <a:blip r:embed="rId4">
            <a:alphaModFix/>
          </a:blip>
          <a:srcRect t="22390"/>
          <a:stretch/>
        </p:blipFill>
        <p:spPr>
          <a:xfrm>
            <a:off x="1668950" y="2421163"/>
            <a:ext cx="2981700" cy="29817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7"/>
          <p:cNvPicPr preferRelativeResize="0"/>
          <p:nvPr/>
        </p:nvPicPr>
        <p:blipFill rotWithShape="1">
          <a:blip r:embed="rId3">
            <a:alphaModFix/>
          </a:blip>
          <a:srcRect/>
          <a:stretch/>
        </p:blipFill>
        <p:spPr>
          <a:xfrm>
            <a:off x="11069879" y="6566430"/>
            <a:ext cx="963136" cy="205339"/>
          </a:xfrm>
          <a:prstGeom prst="rect">
            <a:avLst/>
          </a:prstGeom>
          <a:noFill/>
          <a:ln>
            <a:noFill/>
          </a:ln>
        </p:spPr>
      </p:pic>
      <p:sp>
        <p:nvSpPr>
          <p:cNvPr id="132" name="Google Shape;132;p17"/>
          <p:cNvSpPr txBox="1"/>
          <p:nvPr/>
        </p:nvSpPr>
        <p:spPr>
          <a:xfrm>
            <a:off x="841495" y="1642180"/>
            <a:ext cx="105090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600">
                <a:solidFill>
                  <a:schemeClr val="dk1"/>
                </a:solidFill>
                <a:latin typeface="Montserrat SemiBold"/>
                <a:ea typeface="Montserrat SemiBold"/>
                <a:cs typeface="Montserrat SemiBold"/>
                <a:sym typeface="Montserrat SemiBold"/>
              </a:rPr>
              <a:t>“</a:t>
            </a:r>
            <a:r>
              <a:rPr lang="en-US" sz="2600">
                <a:solidFill>
                  <a:srgbClr val="FF0066"/>
                </a:solidFill>
                <a:latin typeface="Montserrat SemiBold"/>
                <a:ea typeface="Montserrat SemiBold"/>
                <a:cs typeface="Montserrat SemiBold"/>
                <a:sym typeface="Montserrat SemiBold"/>
              </a:rPr>
              <a:t>Powerfully Simple Employee Training</a:t>
            </a:r>
            <a:r>
              <a:rPr lang="en-US" sz="2600">
                <a:solidFill>
                  <a:schemeClr val="dk1"/>
                </a:solidFill>
                <a:latin typeface="Montserrat SemiBold"/>
                <a:ea typeface="Montserrat SemiBold"/>
                <a:cs typeface="Montserrat SemiBold"/>
                <a:sym typeface="Montserrat SemiBold"/>
              </a:rPr>
              <a:t>”</a:t>
            </a:r>
            <a:endParaRPr sz="2600">
              <a:latin typeface="Montserrat SemiBold"/>
              <a:ea typeface="Montserrat SemiBold"/>
              <a:cs typeface="Montserrat SemiBold"/>
              <a:sym typeface="Montserrat SemiBold"/>
            </a:endParaRPr>
          </a:p>
          <a:p>
            <a:pPr marL="457200" marR="0" lvl="0" indent="-457200" algn="l" rtl="0">
              <a:spcBef>
                <a:spcPts val="0"/>
              </a:spcBef>
              <a:spcAft>
                <a:spcPts val="0"/>
              </a:spcAft>
              <a:buClr>
                <a:srgbClr val="FF0066"/>
              </a:buClr>
              <a:buSzPts val="2400"/>
              <a:buFont typeface="Arial"/>
              <a:buChar char="•"/>
            </a:pPr>
            <a:r>
              <a:rPr lang="en-US" sz="2400">
                <a:solidFill>
                  <a:schemeClr val="dk1"/>
                </a:solidFill>
                <a:latin typeface="Calibri"/>
                <a:ea typeface="Calibri"/>
                <a:cs typeface="Calibri"/>
                <a:sym typeface="Calibri"/>
              </a:rPr>
              <a:t>Auzmor is an HR Software as a Service (SaaS) company, working behind the scenes to help companies enhance employee training, cultivate, and develop a growing workforce.</a:t>
            </a:r>
            <a:endParaRPr/>
          </a:p>
        </p:txBody>
      </p:sp>
      <p:sp>
        <p:nvSpPr>
          <p:cNvPr id="133" name="Google Shape;133;p17"/>
          <p:cNvSpPr txBox="1"/>
          <p:nvPr/>
        </p:nvSpPr>
        <p:spPr>
          <a:xfrm>
            <a:off x="923550" y="3676625"/>
            <a:ext cx="10344900" cy="288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“I have found that the Human Resources space is such a fragmented one. There’s not one place that has all of the solutions for the department which are LMS, ATS, HRIS and PMS. We wanted one system to have all those different functions for HR. So, we decided to focus on one product, build it up really good and compete in that space. Our LMS competes with other LMSs, our ATS competes with other ATSs, and so on. We have powerful and intuitive HR software products that integrate with each other seamlessly. Every Auzmor’s product is user-friendly and feels similar to using Facebook and LinkedIn. Nobody would have to be trained to use them.”</a:t>
            </a: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Darryl Jose, CEO of Auzmor, Inc.</a:t>
            </a:r>
            <a:endParaRPr sz="1600">
              <a:solidFill>
                <a:schemeClr val="dk1"/>
              </a:solidFill>
              <a:latin typeface="Calibri"/>
              <a:ea typeface="Calibri"/>
              <a:cs typeface="Calibri"/>
              <a:sym typeface="Calibri"/>
            </a:endParaRPr>
          </a:p>
        </p:txBody>
      </p:sp>
      <p:sp>
        <p:nvSpPr>
          <p:cNvPr id="134" name="Google Shape;134;p17"/>
          <p:cNvSpPr/>
          <p:nvPr/>
        </p:nvSpPr>
        <p:spPr>
          <a:xfrm>
            <a:off x="0" y="1"/>
            <a:ext cx="12192000" cy="1137168"/>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Arial"/>
              <a:ea typeface="Arial"/>
              <a:cs typeface="Arial"/>
              <a:sym typeface="Arial"/>
            </a:endParaRPr>
          </a:p>
        </p:txBody>
      </p:sp>
      <p:sp>
        <p:nvSpPr>
          <p:cNvPr id="135" name="Google Shape;135;p17"/>
          <p:cNvSpPr txBox="1"/>
          <p:nvPr/>
        </p:nvSpPr>
        <p:spPr>
          <a:xfrm>
            <a:off x="3437125" y="60688"/>
            <a:ext cx="6084000" cy="10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b="1">
                <a:solidFill>
                  <a:schemeClr val="lt1"/>
                </a:solidFill>
                <a:latin typeface="Montserrat"/>
                <a:ea typeface="Montserrat"/>
                <a:cs typeface="Montserrat"/>
                <a:sym typeface="Montserrat"/>
              </a:rPr>
              <a:t>About Auzmor</a:t>
            </a:r>
            <a:endParaRPr sz="6000" b="1">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0" name="Google Shape;140;p18"/>
          <p:cNvGrpSpPr/>
          <p:nvPr/>
        </p:nvGrpSpPr>
        <p:grpSpPr>
          <a:xfrm>
            <a:off x="0" y="0"/>
            <a:ext cx="12192000" cy="1090619"/>
            <a:chOff x="0" y="0"/>
            <a:chExt cx="12192000" cy="1090619"/>
          </a:xfrm>
        </p:grpSpPr>
        <p:sp>
          <p:nvSpPr>
            <p:cNvPr id="141" name="Google Shape;141;p18"/>
            <p:cNvSpPr/>
            <p:nvPr/>
          </p:nvSpPr>
          <p:spPr>
            <a:xfrm>
              <a:off x="0" y="0"/>
              <a:ext cx="12192000" cy="1090619"/>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8"/>
            <p:cNvSpPr txBox="1"/>
            <p:nvPr/>
          </p:nvSpPr>
          <p:spPr>
            <a:xfrm>
              <a:off x="2140811" y="7"/>
              <a:ext cx="80583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rgbClr val="F2F2F2"/>
                  </a:solidFill>
                  <a:latin typeface="Montserrat"/>
                  <a:ea typeface="Montserrat"/>
                  <a:cs typeface="Montserrat"/>
                  <a:sym typeface="Montserrat"/>
                </a:rPr>
                <a:t>Takeaways</a:t>
              </a:r>
              <a:endParaRPr sz="6000" b="1">
                <a:latin typeface="Montserrat"/>
                <a:ea typeface="Montserrat"/>
                <a:cs typeface="Montserrat"/>
                <a:sym typeface="Montserrat"/>
              </a:endParaRPr>
            </a:p>
          </p:txBody>
        </p:sp>
      </p:grpSp>
      <p:sp>
        <p:nvSpPr>
          <p:cNvPr id="143" name="Google Shape;143;p18"/>
          <p:cNvSpPr txBox="1"/>
          <p:nvPr/>
        </p:nvSpPr>
        <p:spPr>
          <a:xfrm>
            <a:off x="2051579" y="1867350"/>
            <a:ext cx="9018300" cy="3123300"/>
          </a:xfrm>
          <a:prstGeom prst="rect">
            <a:avLst/>
          </a:prstGeom>
          <a:noFill/>
          <a:ln>
            <a:noFill/>
          </a:ln>
        </p:spPr>
        <p:txBody>
          <a:bodyPr spcFirstLastPara="1" wrap="square" lIns="91425" tIns="45700" rIns="91425" bIns="45700" anchor="t" anchorCtr="0">
            <a:noAutofit/>
          </a:bodyPr>
          <a:lstStyle/>
          <a:p>
            <a:pPr marL="285750" marR="0" lvl="0" indent="-298450" algn="l" rtl="0">
              <a:lnSpc>
                <a:spcPct val="250000"/>
              </a:lnSpc>
              <a:spcBef>
                <a:spcPts val="0"/>
              </a:spcBef>
              <a:spcAft>
                <a:spcPts val="0"/>
              </a:spcAft>
              <a:buClr>
                <a:srgbClr val="FF0066"/>
              </a:buClr>
              <a:buSzPts val="3000"/>
              <a:buFont typeface="Calibri"/>
              <a:buChar char="▪"/>
            </a:pPr>
            <a:r>
              <a:rPr lang="en-US" sz="3000" dirty="0">
                <a:solidFill>
                  <a:schemeClr val="dk1"/>
                </a:solidFill>
                <a:latin typeface="Calibri"/>
                <a:ea typeface="Calibri"/>
                <a:cs typeface="Calibri"/>
                <a:sym typeface="Calibri"/>
              </a:rPr>
              <a:t>The right ways to deal with workplace harassment</a:t>
            </a:r>
            <a:endParaRPr sz="3000" dirty="0">
              <a:latin typeface="Calibri"/>
              <a:ea typeface="Calibri"/>
              <a:cs typeface="Calibri"/>
              <a:sym typeface="Calibri"/>
            </a:endParaRPr>
          </a:p>
          <a:p>
            <a:pPr marL="285750" marR="0" lvl="0" indent="-298450" algn="l" rtl="0">
              <a:lnSpc>
                <a:spcPct val="250000"/>
              </a:lnSpc>
              <a:spcBef>
                <a:spcPts val="0"/>
              </a:spcBef>
              <a:spcAft>
                <a:spcPts val="0"/>
              </a:spcAft>
              <a:buClr>
                <a:srgbClr val="FF0066"/>
              </a:buClr>
              <a:buSzPts val="3000"/>
              <a:buFont typeface="Calibri"/>
              <a:buChar char="▪"/>
            </a:pPr>
            <a:r>
              <a:rPr lang="en-US" sz="3000" dirty="0">
                <a:solidFill>
                  <a:schemeClr val="dk1"/>
                </a:solidFill>
                <a:latin typeface="Calibri"/>
                <a:ea typeface="Calibri"/>
                <a:cs typeface="Calibri"/>
                <a:sym typeface="Calibri"/>
              </a:rPr>
              <a:t>Input from legal industry professionals</a:t>
            </a:r>
            <a:endParaRPr sz="3000" dirty="0">
              <a:latin typeface="Calibri"/>
              <a:ea typeface="Calibri"/>
              <a:cs typeface="Calibri"/>
              <a:sym typeface="Calibri"/>
            </a:endParaRPr>
          </a:p>
          <a:p>
            <a:pPr marL="285750" marR="0" lvl="0" indent="-298450" algn="l" rtl="0">
              <a:lnSpc>
                <a:spcPct val="250000"/>
              </a:lnSpc>
              <a:spcBef>
                <a:spcPts val="0"/>
              </a:spcBef>
              <a:spcAft>
                <a:spcPts val="0"/>
              </a:spcAft>
              <a:buClr>
                <a:srgbClr val="FF0066"/>
              </a:buClr>
              <a:buSzPts val="3000"/>
              <a:buFont typeface="Calibri"/>
              <a:buChar char="▪"/>
            </a:pPr>
            <a:r>
              <a:rPr lang="en-US" sz="3000" dirty="0">
                <a:solidFill>
                  <a:schemeClr val="dk1"/>
                </a:solidFill>
                <a:latin typeface="Calibri"/>
                <a:ea typeface="Calibri"/>
                <a:cs typeface="Calibri"/>
                <a:sym typeface="Calibri"/>
              </a:rPr>
              <a:t>Tools to help train employees and supervisors</a:t>
            </a:r>
            <a:endParaRPr sz="3000" dirty="0">
              <a:latin typeface="Calibri"/>
              <a:ea typeface="Calibri"/>
              <a:cs typeface="Calibri"/>
              <a:sym typeface="Calibri"/>
            </a:endParaRPr>
          </a:p>
        </p:txBody>
      </p:sp>
      <p:pic>
        <p:nvPicPr>
          <p:cNvPr id="144" name="Google Shape;144;p18"/>
          <p:cNvPicPr preferRelativeResize="0"/>
          <p:nvPr/>
        </p:nvPicPr>
        <p:blipFill rotWithShape="1">
          <a:blip r:embed="rId3">
            <a:alphaModFix/>
          </a:blip>
          <a:srcRect/>
          <a:stretch/>
        </p:blipFill>
        <p:spPr>
          <a:xfrm>
            <a:off x="11069879" y="6566430"/>
            <a:ext cx="963136" cy="2053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49" name="Google Shape;149;p19"/>
          <p:cNvGrpSpPr/>
          <p:nvPr/>
        </p:nvGrpSpPr>
        <p:grpSpPr>
          <a:xfrm>
            <a:off x="0" y="0"/>
            <a:ext cx="12192000" cy="1090619"/>
            <a:chOff x="0" y="0"/>
            <a:chExt cx="12192000" cy="1090619"/>
          </a:xfrm>
        </p:grpSpPr>
        <p:sp>
          <p:nvSpPr>
            <p:cNvPr id="150" name="Google Shape;150;p19"/>
            <p:cNvSpPr/>
            <p:nvPr/>
          </p:nvSpPr>
          <p:spPr>
            <a:xfrm>
              <a:off x="0" y="0"/>
              <a:ext cx="12192000" cy="1090619"/>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19"/>
            <p:cNvSpPr txBox="1"/>
            <p:nvPr/>
          </p:nvSpPr>
          <p:spPr>
            <a:xfrm>
              <a:off x="2140811" y="115166"/>
              <a:ext cx="80583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rgbClr val="F2F2F2"/>
                  </a:solidFill>
                  <a:latin typeface="Montserrat"/>
                  <a:ea typeface="Montserrat"/>
                  <a:cs typeface="Montserrat"/>
                  <a:sym typeface="Montserrat"/>
                </a:rPr>
                <a:t>We’re covering 7 topics</a:t>
              </a:r>
              <a:endParaRPr sz="4800" b="1">
                <a:latin typeface="Montserrat"/>
                <a:ea typeface="Montserrat"/>
                <a:cs typeface="Montserrat"/>
                <a:sym typeface="Montserrat"/>
              </a:endParaRPr>
            </a:p>
          </p:txBody>
        </p:sp>
      </p:grpSp>
      <p:sp>
        <p:nvSpPr>
          <p:cNvPr id="152" name="Google Shape;152;p19"/>
          <p:cNvSpPr txBox="1"/>
          <p:nvPr/>
        </p:nvSpPr>
        <p:spPr>
          <a:xfrm>
            <a:off x="3584168" y="1334199"/>
            <a:ext cx="6864000" cy="5334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200000"/>
              </a:lnSpc>
              <a:spcBef>
                <a:spcPts val="0"/>
              </a:spcBef>
              <a:spcAft>
                <a:spcPts val="0"/>
              </a:spcAft>
              <a:buClr>
                <a:srgbClr val="FF0066"/>
              </a:buClr>
              <a:buSzPts val="2000"/>
              <a:buFont typeface="Calibri"/>
              <a:buAutoNum type="arabicPeriod"/>
            </a:pPr>
            <a:r>
              <a:rPr lang="en-US" sz="2300" dirty="0">
                <a:solidFill>
                  <a:schemeClr val="dk1"/>
                </a:solidFill>
                <a:latin typeface="Calibri"/>
                <a:ea typeface="Calibri"/>
                <a:cs typeface="Calibri"/>
                <a:sym typeface="Calibri"/>
              </a:rPr>
              <a:t>Definition of sexual harassment</a:t>
            </a:r>
            <a:endParaRPr sz="2300" dirty="0">
              <a:latin typeface="Calibri"/>
              <a:ea typeface="Calibri"/>
              <a:cs typeface="Calibri"/>
              <a:sym typeface="Calibri"/>
            </a:endParaRPr>
          </a:p>
          <a:p>
            <a:pPr marL="342900" marR="0" lvl="0" indent="-342900" algn="l" rtl="0">
              <a:lnSpc>
                <a:spcPct val="200000"/>
              </a:lnSpc>
              <a:spcBef>
                <a:spcPts val="0"/>
              </a:spcBef>
              <a:spcAft>
                <a:spcPts val="0"/>
              </a:spcAft>
              <a:buClr>
                <a:srgbClr val="FF0066"/>
              </a:buClr>
              <a:buSzPts val="2000"/>
              <a:buFont typeface="Calibri"/>
              <a:buAutoNum type="arabicPeriod"/>
            </a:pPr>
            <a:r>
              <a:rPr lang="en-US" sz="2300" dirty="0">
                <a:solidFill>
                  <a:schemeClr val="dk1"/>
                </a:solidFill>
                <a:latin typeface="Calibri"/>
                <a:ea typeface="Calibri"/>
                <a:cs typeface="Calibri"/>
                <a:sym typeface="Calibri"/>
              </a:rPr>
              <a:t>Psychology of workplace harassment</a:t>
            </a:r>
            <a:endParaRPr sz="2300" dirty="0">
              <a:latin typeface="Calibri"/>
              <a:ea typeface="Calibri"/>
              <a:cs typeface="Calibri"/>
              <a:sym typeface="Calibri"/>
            </a:endParaRPr>
          </a:p>
          <a:p>
            <a:pPr marL="342900" marR="0" lvl="0" indent="-342900" algn="l" rtl="0">
              <a:lnSpc>
                <a:spcPct val="200000"/>
              </a:lnSpc>
              <a:spcBef>
                <a:spcPts val="0"/>
              </a:spcBef>
              <a:spcAft>
                <a:spcPts val="0"/>
              </a:spcAft>
              <a:buClr>
                <a:srgbClr val="FF0066"/>
              </a:buClr>
              <a:buSzPts val="2000"/>
              <a:buFont typeface="Calibri"/>
              <a:buAutoNum type="arabicPeriod"/>
            </a:pPr>
            <a:r>
              <a:rPr lang="en-US" sz="2300" dirty="0">
                <a:solidFill>
                  <a:schemeClr val="dk1"/>
                </a:solidFill>
                <a:latin typeface="Calibri"/>
                <a:ea typeface="Calibri"/>
                <a:cs typeface="Calibri"/>
                <a:sym typeface="Calibri"/>
              </a:rPr>
              <a:t>Effects of workplace harassments</a:t>
            </a:r>
            <a:endParaRPr sz="2300" dirty="0">
              <a:latin typeface="Calibri"/>
              <a:ea typeface="Calibri"/>
              <a:cs typeface="Calibri"/>
              <a:sym typeface="Calibri"/>
            </a:endParaRPr>
          </a:p>
          <a:p>
            <a:pPr marL="342900" marR="0" lvl="0" indent="-342900" algn="l" rtl="0">
              <a:lnSpc>
                <a:spcPct val="200000"/>
              </a:lnSpc>
              <a:spcBef>
                <a:spcPts val="0"/>
              </a:spcBef>
              <a:spcAft>
                <a:spcPts val="0"/>
              </a:spcAft>
              <a:buClr>
                <a:srgbClr val="FF0066"/>
              </a:buClr>
              <a:buSzPts val="2000"/>
              <a:buFont typeface="Calibri"/>
              <a:buAutoNum type="arabicPeriod"/>
            </a:pPr>
            <a:r>
              <a:rPr lang="en-US" sz="2300" dirty="0">
                <a:solidFill>
                  <a:schemeClr val="dk1"/>
                </a:solidFill>
                <a:latin typeface="Calibri"/>
                <a:ea typeface="Calibri"/>
                <a:cs typeface="Calibri"/>
                <a:sym typeface="Calibri"/>
              </a:rPr>
              <a:t>Case examples from lawyers</a:t>
            </a:r>
            <a:endParaRPr sz="2300" dirty="0">
              <a:latin typeface="Calibri"/>
              <a:ea typeface="Calibri"/>
              <a:cs typeface="Calibri"/>
              <a:sym typeface="Calibri"/>
            </a:endParaRPr>
          </a:p>
          <a:p>
            <a:pPr marL="342900" marR="0" lvl="0" indent="-342900" algn="l" rtl="0">
              <a:lnSpc>
                <a:spcPct val="200000"/>
              </a:lnSpc>
              <a:spcBef>
                <a:spcPts val="0"/>
              </a:spcBef>
              <a:spcAft>
                <a:spcPts val="0"/>
              </a:spcAft>
              <a:buClr>
                <a:srgbClr val="FF0066"/>
              </a:buClr>
              <a:buSzPts val="2000"/>
              <a:buFont typeface="Calibri"/>
              <a:buAutoNum type="arabicPeriod"/>
            </a:pPr>
            <a:r>
              <a:rPr lang="en-US" sz="2300" dirty="0">
                <a:solidFill>
                  <a:schemeClr val="dk1"/>
                </a:solidFill>
                <a:latin typeface="Calibri"/>
                <a:ea typeface="Calibri"/>
                <a:cs typeface="Calibri"/>
                <a:sym typeface="Calibri"/>
              </a:rPr>
              <a:t>Proper actions of dealing with workplace harassment</a:t>
            </a:r>
            <a:endParaRPr sz="2300" dirty="0">
              <a:latin typeface="Calibri"/>
              <a:ea typeface="Calibri"/>
              <a:cs typeface="Calibri"/>
              <a:sym typeface="Calibri"/>
            </a:endParaRPr>
          </a:p>
          <a:p>
            <a:pPr marL="342900" marR="0" lvl="0" indent="-342900" algn="l" rtl="0">
              <a:lnSpc>
                <a:spcPct val="200000"/>
              </a:lnSpc>
              <a:spcBef>
                <a:spcPts val="0"/>
              </a:spcBef>
              <a:spcAft>
                <a:spcPts val="0"/>
              </a:spcAft>
              <a:buClr>
                <a:srgbClr val="FF0066"/>
              </a:buClr>
              <a:buSzPts val="2000"/>
              <a:buFont typeface="Calibri"/>
              <a:buAutoNum type="arabicPeriod"/>
            </a:pPr>
            <a:r>
              <a:rPr lang="en-US" sz="2300" dirty="0">
                <a:solidFill>
                  <a:schemeClr val="dk1"/>
                </a:solidFill>
                <a:latin typeface="Calibri"/>
                <a:ea typeface="Calibri"/>
                <a:cs typeface="Calibri"/>
                <a:sym typeface="Calibri"/>
              </a:rPr>
              <a:t>The legal process</a:t>
            </a:r>
            <a:endParaRPr sz="2300" dirty="0">
              <a:latin typeface="Calibri"/>
              <a:ea typeface="Calibri"/>
              <a:cs typeface="Calibri"/>
              <a:sym typeface="Calibri"/>
            </a:endParaRPr>
          </a:p>
          <a:p>
            <a:pPr marL="342900" marR="0" lvl="0" indent="-342900" algn="l" rtl="0">
              <a:lnSpc>
                <a:spcPct val="200000"/>
              </a:lnSpc>
              <a:spcBef>
                <a:spcPts val="0"/>
              </a:spcBef>
              <a:spcAft>
                <a:spcPts val="0"/>
              </a:spcAft>
              <a:buClr>
                <a:srgbClr val="FF0066"/>
              </a:buClr>
              <a:buSzPts val="2000"/>
              <a:buFont typeface="Calibri"/>
              <a:buAutoNum type="arabicPeriod"/>
            </a:pPr>
            <a:r>
              <a:rPr lang="en-US" sz="2300" dirty="0">
                <a:solidFill>
                  <a:schemeClr val="dk1"/>
                </a:solidFill>
                <a:latin typeface="Calibri"/>
                <a:ea typeface="Calibri"/>
                <a:cs typeface="Calibri"/>
                <a:sym typeface="Calibri"/>
              </a:rPr>
              <a:t>Tools you need</a:t>
            </a:r>
            <a:endParaRPr sz="2300" dirty="0">
              <a:latin typeface="Calibri"/>
              <a:ea typeface="Calibri"/>
              <a:cs typeface="Calibri"/>
              <a:sym typeface="Calibri"/>
            </a:endParaRPr>
          </a:p>
        </p:txBody>
      </p:sp>
      <p:pic>
        <p:nvPicPr>
          <p:cNvPr id="153" name="Google Shape;153;p19"/>
          <p:cNvPicPr preferRelativeResize="0"/>
          <p:nvPr/>
        </p:nvPicPr>
        <p:blipFill rotWithShape="1">
          <a:blip r:embed="rId3">
            <a:alphaModFix/>
          </a:blip>
          <a:srcRect/>
          <a:stretch/>
        </p:blipFill>
        <p:spPr>
          <a:xfrm>
            <a:off x="11069879" y="6566430"/>
            <a:ext cx="963136" cy="2053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p:nvPr/>
        </p:nvSpPr>
        <p:spPr>
          <a:xfrm>
            <a:off x="0" y="0"/>
            <a:ext cx="12192000" cy="1090619"/>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20"/>
          <p:cNvSpPr txBox="1"/>
          <p:nvPr/>
        </p:nvSpPr>
        <p:spPr>
          <a:xfrm>
            <a:off x="151200" y="134150"/>
            <a:ext cx="118896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rgbClr val="F2F2F2"/>
                </a:solidFill>
                <a:latin typeface="Montserrat"/>
                <a:ea typeface="Montserrat"/>
                <a:cs typeface="Montserrat"/>
                <a:sym typeface="Montserrat"/>
              </a:rPr>
              <a:t>Workplace Harassment Statistics</a:t>
            </a:r>
            <a:endParaRPr sz="4800" b="1">
              <a:latin typeface="Montserrat"/>
              <a:ea typeface="Montserrat"/>
              <a:cs typeface="Montserrat"/>
              <a:sym typeface="Montserrat"/>
            </a:endParaRPr>
          </a:p>
        </p:txBody>
      </p:sp>
      <p:pic>
        <p:nvPicPr>
          <p:cNvPr id="160" name="Google Shape;160;p20"/>
          <p:cNvPicPr preferRelativeResize="0"/>
          <p:nvPr/>
        </p:nvPicPr>
        <p:blipFill rotWithShape="1">
          <a:blip r:embed="rId3">
            <a:alphaModFix/>
          </a:blip>
          <a:srcRect/>
          <a:stretch/>
        </p:blipFill>
        <p:spPr>
          <a:xfrm>
            <a:off x="11069879" y="6566430"/>
            <a:ext cx="963136" cy="205339"/>
          </a:xfrm>
          <a:prstGeom prst="rect">
            <a:avLst/>
          </a:prstGeom>
          <a:noFill/>
          <a:ln>
            <a:noFill/>
          </a:ln>
        </p:spPr>
      </p:pic>
      <p:sp>
        <p:nvSpPr>
          <p:cNvPr id="161" name="Google Shape;161;p20"/>
          <p:cNvSpPr txBox="1"/>
          <p:nvPr/>
        </p:nvSpPr>
        <p:spPr>
          <a:xfrm>
            <a:off x="1077116" y="1404472"/>
            <a:ext cx="10185726" cy="491083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15000"/>
              </a:lnSpc>
              <a:spcBef>
                <a:spcPts val="0"/>
              </a:spcBef>
              <a:spcAft>
                <a:spcPts val="0"/>
              </a:spcAft>
              <a:buClr>
                <a:srgbClr val="FF0066"/>
              </a:buClr>
              <a:buSzPts val="2000"/>
              <a:buFont typeface="Montserrat SemiBold"/>
              <a:buChar char="•"/>
            </a:pPr>
            <a:r>
              <a:rPr lang="en-US" sz="2000">
                <a:solidFill>
                  <a:schemeClr val="dk1"/>
                </a:solidFill>
                <a:latin typeface="Montserrat SemiBold"/>
                <a:ea typeface="Montserrat SemiBold"/>
                <a:cs typeface="Montserrat SemiBold"/>
                <a:sym typeface="Montserrat SemiBold"/>
              </a:rPr>
              <a:t>Based on ABC News – Washington Post poll on Oct 2017:</a:t>
            </a:r>
            <a:endParaRPr>
              <a:latin typeface="Montserrat SemiBold"/>
              <a:ea typeface="Montserrat SemiBold"/>
              <a:cs typeface="Montserrat SemiBold"/>
              <a:sym typeface="Montserrat SemiBold"/>
            </a:endParaRPr>
          </a:p>
          <a:p>
            <a:pPr marL="742950" marR="0" lvl="1" indent="-298450" algn="l" rtl="0">
              <a:lnSpc>
                <a:spcPct val="115000"/>
              </a:lnSpc>
              <a:spcBef>
                <a:spcPts val="0"/>
              </a:spcBef>
              <a:spcAft>
                <a:spcPts val="0"/>
              </a:spcAft>
              <a:buClr>
                <a:srgbClr val="FF0066"/>
              </a:buClr>
              <a:buSzPts val="2000"/>
              <a:buFont typeface="Calibri"/>
              <a:buChar char="•"/>
            </a:pPr>
            <a:r>
              <a:rPr lang="en-US" sz="2000" i="0" u="none" strike="noStrike" cap="none">
                <a:solidFill>
                  <a:schemeClr val="dk1"/>
                </a:solidFill>
                <a:latin typeface="Calibri"/>
                <a:ea typeface="Calibri"/>
                <a:cs typeface="Calibri"/>
                <a:sym typeface="Calibri"/>
              </a:rPr>
              <a:t>54% of women </a:t>
            </a:r>
            <a:r>
              <a:rPr lang="en-US" sz="2000" i="0" u="none" strike="noStrike" cap="none">
                <a:solidFill>
                  <a:srgbClr val="FF0066"/>
                </a:solidFill>
                <a:latin typeface="Calibri"/>
                <a:ea typeface="Calibri"/>
                <a:cs typeface="Calibri"/>
                <a:sym typeface="Calibri"/>
              </a:rPr>
              <a:t>have experienced workplace harassment</a:t>
            </a:r>
            <a:endParaRPr sz="2000">
              <a:latin typeface="Calibri"/>
              <a:ea typeface="Calibri"/>
              <a:cs typeface="Calibri"/>
              <a:sym typeface="Calibri"/>
            </a:endParaRPr>
          </a:p>
          <a:p>
            <a:pPr marL="742950" marR="0" lvl="1" indent="-298450" algn="l" rtl="0">
              <a:lnSpc>
                <a:spcPct val="115000"/>
              </a:lnSpc>
              <a:spcBef>
                <a:spcPts val="0"/>
              </a:spcBef>
              <a:spcAft>
                <a:spcPts val="0"/>
              </a:spcAft>
              <a:buClr>
                <a:srgbClr val="FF0066"/>
              </a:buClr>
              <a:buSzPts val="2000"/>
              <a:buFont typeface="Calibri"/>
              <a:buChar char="•"/>
            </a:pPr>
            <a:r>
              <a:rPr lang="en-US" sz="2000" i="0" u="none" strike="noStrike" cap="none">
                <a:solidFill>
                  <a:schemeClr val="dk1"/>
                </a:solidFill>
                <a:latin typeface="Calibri"/>
                <a:ea typeface="Calibri"/>
                <a:cs typeface="Calibri"/>
                <a:sym typeface="Calibri"/>
              </a:rPr>
              <a:t>30% said </a:t>
            </a:r>
            <a:r>
              <a:rPr lang="en-US" sz="2000" i="0" u="none" strike="noStrike" cap="none">
                <a:solidFill>
                  <a:srgbClr val="FF0066"/>
                </a:solidFill>
                <a:latin typeface="Calibri"/>
                <a:ea typeface="Calibri"/>
                <a:cs typeface="Calibri"/>
                <a:sym typeface="Calibri"/>
              </a:rPr>
              <a:t>it involved a man at work</a:t>
            </a:r>
            <a:endParaRPr sz="2000">
              <a:latin typeface="Calibri"/>
              <a:ea typeface="Calibri"/>
              <a:cs typeface="Calibri"/>
              <a:sym typeface="Calibri"/>
            </a:endParaRPr>
          </a:p>
          <a:p>
            <a:pPr marL="742950" marR="0" lvl="1" indent="-298450" algn="l" rtl="0">
              <a:lnSpc>
                <a:spcPct val="115000"/>
              </a:lnSpc>
              <a:spcBef>
                <a:spcPts val="0"/>
              </a:spcBef>
              <a:spcAft>
                <a:spcPts val="0"/>
              </a:spcAft>
              <a:buClr>
                <a:srgbClr val="FF0066"/>
              </a:buClr>
              <a:buSzPts val="2000"/>
              <a:buFont typeface="Calibri"/>
              <a:buChar char="•"/>
            </a:pPr>
            <a:r>
              <a:rPr lang="en-US" sz="2000" i="0" u="none" strike="noStrike" cap="none">
                <a:solidFill>
                  <a:schemeClr val="dk1"/>
                </a:solidFill>
                <a:latin typeface="Calibri"/>
                <a:ea typeface="Calibri"/>
                <a:cs typeface="Calibri"/>
                <a:sym typeface="Calibri"/>
              </a:rPr>
              <a:t>23% said </a:t>
            </a:r>
            <a:r>
              <a:rPr lang="en-US" sz="2000" i="0" u="none" strike="noStrike" cap="none">
                <a:solidFill>
                  <a:srgbClr val="FF0066"/>
                </a:solidFill>
                <a:latin typeface="Calibri"/>
                <a:ea typeface="Calibri"/>
                <a:cs typeface="Calibri"/>
                <a:sym typeface="Calibri"/>
              </a:rPr>
              <a:t>it involved a supervisor</a:t>
            </a:r>
            <a:endParaRPr sz="2000" i="0" u="none" strike="noStrike" cap="none">
              <a:solidFill>
                <a:srgbClr val="FF0066"/>
              </a:solidFill>
              <a:latin typeface="Calibri"/>
              <a:ea typeface="Calibri"/>
              <a:cs typeface="Calibri"/>
              <a:sym typeface="Calibri"/>
            </a:endParaRPr>
          </a:p>
          <a:p>
            <a:pPr marL="914400" marR="0" lvl="0" indent="0" algn="l" rtl="0">
              <a:lnSpc>
                <a:spcPct val="115000"/>
              </a:lnSpc>
              <a:spcBef>
                <a:spcPts val="0"/>
              </a:spcBef>
              <a:spcAft>
                <a:spcPts val="0"/>
              </a:spcAft>
              <a:buNone/>
            </a:pPr>
            <a:endParaRPr sz="1800">
              <a:solidFill>
                <a:srgbClr val="FF0066"/>
              </a:solidFill>
            </a:endParaRPr>
          </a:p>
          <a:p>
            <a:pPr marL="285750" marR="0" lvl="0" indent="-285750" algn="l" rtl="0">
              <a:lnSpc>
                <a:spcPct val="115000"/>
              </a:lnSpc>
              <a:spcBef>
                <a:spcPts val="0"/>
              </a:spcBef>
              <a:spcAft>
                <a:spcPts val="0"/>
              </a:spcAft>
              <a:buClr>
                <a:srgbClr val="FF0066"/>
              </a:buClr>
              <a:buSzPts val="1800"/>
              <a:buFont typeface="Montserrat SemiBold"/>
              <a:buChar char="•"/>
            </a:pPr>
            <a:r>
              <a:rPr lang="en-US" sz="1800">
                <a:solidFill>
                  <a:schemeClr val="dk1"/>
                </a:solidFill>
                <a:latin typeface="Montserrat SemiBold"/>
                <a:ea typeface="Montserrat SemiBold"/>
                <a:cs typeface="Montserrat SemiBold"/>
                <a:sym typeface="Montserrat SemiBold"/>
              </a:rPr>
              <a:t>EEOC task force reports that:</a:t>
            </a:r>
            <a:endParaRPr>
              <a:latin typeface="Montserrat SemiBold"/>
              <a:ea typeface="Montserrat SemiBold"/>
              <a:cs typeface="Montserrat SemiBold"/>
              <a:sym typeface="Montserrat SemiBold"/>
            </a:endParaRPr>
          </a:p>
          <a:p>
            <a:pPr marL="742950" marR="0" lvl="1" indent="-298450" algn="l" rtl="0">
              <a:lnSpc>
                <a:spcPct val="115000"/>
              </a:lnSpc>
              <a:spcBef>
                <a:spcPts val="0"/>
              </a:spcBef>
              <a:spcAft>
                <a:spcPts val="0"/>
              </a:spcAft>
              <a:buClr>
                <a:srgbClr val="FF0066"/>
              </a:buClr>
              <a:buSzPts val="2000"/>
              <a:buFont typeface="Calibri"/>
              <a:buChar char="•"/>
            </a:pPr>
            <a:r>
              <a:rPr lang="en-US" sz="2000" i="0" u="none" strike="noStrike" cap="none">
                <a:solidFill>
                  <a:schemeClr val="dk1"/>
                </a:solidFill>
                <a:latin typeface="Calibri"/>
                <a:ea typeface="Calibri"/>
                <a:cs typeface="Calibri"/>
                <a:sym typeface="Calibri"/>
              </a:rPr>
              <a:t>Since 2010, employers have paid a total of $699 million to employees claiming they were harassed</a:t>
            </a:r>
            <a:endParaRPr sz="2000">
              <a:latin typeface="Calibri"/>
              <a:ea typeface="Calibri"/>
              <a:cs typeface="Calibri"/>
              <a:sym typeface="Calibri"/>
            </a:endParaRPr>
          </a:p>
          <a:p>
            <a:pPr marL="742950" marR="0" lvl="1" indent="-298450" algn="l" rtl="0">
              <a:lnSpc>
                <a:spcPct val="115000"/>
              </a:lnSpc>
              <a:spcBef>
                <a:spcPts val="0"/>
              </a:spcBef>
              <a:spcAft>
                <a:spcPts val="0"/>
              </a:spcAft>
              <a:buClr>
                <a:srgbClr val="FF0066"/>
              </a:buClr>
              <a:buSzPts val="2000"/>
              <a:buFont typeface="Calibri"/>
              <a:buChar char="•"/>
            </a:pPr>
            <a:r>
              <a:rPr lang="en-US" sz="2000" i="0" u="none" strike="noStrike" cap="none">
                <a:solidFill>
                  <a:schemeClr val="dk1"/>
                </a:solidFill>
                <a:latin typeface="Calibri"/>
                <a:ea typeface="Calibri"/>
                <a:cs typeface="Calibri"/>
                <a:sym typeface="Calibri"/>
              </a:rPr>
              <a:t>An estimate of settlements and court judgments in 2012 that amounted to more than $356 million in costs</a:t>
            </a:r>
            <a:endParaRPr sz="2000" i="0" u="none" strike="noStrike" cap="none">
              <a:solidFill>
                <a:schemeClr val="dk1"/>
              </a:solidFill>
              <a:latin typeface="Calibri"/>
              <a:ea typeface="Calibri"/>
              <a:cs typeface="Calibri"/>
              <a:sym typeface="Calibri"/>
            </a:endParaRPr>
          </a:p>
          <a:p>
            <a:pPr marL="914400" marR="0" lvl="0" indent="0" algn="l" rtl="0">
              <a:lnSpc>
                <a:spcPct val="115000"/>
              </a:lnSpc>
              <a:spcBef>
                <a:spcPts val="0"/>
              </a:spcBef>
              <a:spcAft>
                <a:spcPts val="0"/>
              </a:spcAft>
              <a:buNone/>
            </a:pPr>
            <a:endParaRPr sz="1800">
              <a:solidFill>
                <a:schemeClr val="dk1"/>
              </a:solidFill>
            </a:endParaRPr>
          </a:p>
          <a:p>
            <a:pPr marL="285750" marR="0" lvl="0" indent="-285750" algn="l" rtl="0">
              <a:lnSpc>
                <a:spcPct val="115000"/>
              </a:lnSpc>
              <a:spcBef>
                <a:spcPts val="0"/>
              </a:spcBef>
              <a:spcAft>
                <a:spcPts val="0"/>
              </a:spcAft>
              <a:buClr>
                <a:srgbClr val="FF0066"/>
              </a:buClr>
              <a:buSzPts val="1800"/>
              <a:buFont typeface="Montserrat SemiBold"/>
              <a:buChar char="•"/>
            </a:pPr>
            <a:r>
              <a:rPr lang="en-US" sz="1800">
                <a:solidFill>
                  <a:schemeClr val="dk1"/>
                </a:solidFill>
                <a:latin typeface="Montserrat SemiBold"/>
                <a:ea typeface="Montserrat SemiBold"/>
                <a:cs typeface="Montserrat SemiBold"/>
                <a:sym typeface="Montserrat SemiBold"/>
              </a:rPr>
              <a:t>NBC survey on November 2017 shows that:</a:t>
            </a:r>
            <a:endParaRPr>
              <a:latin typeface="Montserrat SemiBold"/>
              <a:ea typeface="Montserrat SemiBold"/>
              <a:cs typeface="Montserrat SemiBold"/>
              <a:sym typeface="Montserrat SemiBold"/>
            </a:endParaRPr>
          </a:p>
          <a:p>
            <a:pPr marL="742950" marR="0" lvl="1" indent="-298450" algn="l" rtl="0">
              <a:lnSpc>
                <a:spcPct val="115000"/>
              </a:lnSpc>
              <a:spcBef>
                <a:spcPts val="0"/>
              </a:spcBef>
              <a:spcAft>
                <a:spcPts val="0"/>
              </a:spcAft>
              <a:buClr>
                <a:srgbClr val="FF0066"/>
              </a:buClr>
              <a:buSzPts val="2000"/>
              <a:buFont typeface="Calibri"/>
              <a:buChar char="•"/>
            </a:pPr>
            <a:r>
              <a:rPr lang="en-US" sz="2000" i="0" u="none" strike="noStrike" cap="none">
                <a:solidFill>
                  <a:schemeClr val="dk1"/>
                </a:solidFill>
                <a:latin typeface="Calibri"/>
                <a:ea typeface="Calibri"/>
                <a:cs typeface="Calibri"/>
                <a:sym typeface="Calibri"/>
              </a:rPr>
              <a:t>Fewer than </a:t>
            </a:r>
            <a:r>
              <a:rPr lang="en-US" sz="2000" i="0" u="none" strike="noStrike" cap="none">
                <a:solidFill>
                  <a:srgbClr val="FF0066"/>
                </a:solidFill>
                <a:latin typeface="Calibri"/>
                <a:ea typeface="Calibri"/>
                <a:cs typeface="Calibri"/>
                <a:sym typeface="Calibri"/>
              </a:rPr>
              <a:t>1 in 5 </a:t>
            </a:r>
            <a:r>
              <a:rPr lang="en-US" sz="2000" i="0" u="none" strike="noStrike" cap="none">
                <a:solidFill>
                  <a:schemeClr val="dk1"/>
                </a:solidFill>
                <a:latin typeface="Calibri"/>
                <a:ea typeface="Calibri"/>
                <a:cs typeface="Calibri"/>
                <a:sym typeface="Calibri"/>
              </a:rPr>
              <a:t>companies have made an effort to discuss appropriate conduct, hold training, or change sexual harassment policy in the wake of #MeToo and #TimesUp</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p:nvPr/>
        </p:nvSpPr>
        <p:spPr>
          <a:xfrm>
            <a:off x="2495524" y="466625"/>
            <a:ext cx="94104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chemeClr val="dk1"/>
                </a:solidFill>
                <a:latin typeface="Montserrat"/>
                <a:ea typeface="Montserrat"/>
                <a:cs typeface="Montserrat"/>
                <a:sym typeface="Montserrat"/>
              </a:rPr>
              <a:t>Sexual Harassment </a:t>
            </a:r>
            <a:r>
              <a:rPr lang="en-US" sz="4400" b="1">
                <a:solidFill>
                  <a:srgbClr val="FF0066"/>
                </a:solidFill>
                <a:latin typeface="Montserrat"/>
                <a:ea typeface="Montserrat"/>
                <a:cs typeface="Montserrat"/>
                <a:sym typeface="Montserrat"/>
              </a:rPr>
              <a:t>Definition</a:t>
            </a:r>
            <a:endParaRPr b="1">
              <a:latin typeface="Montserrat"/>
              <a:ea typeface="Montserrat"/>
              <a:cs typeface="Montserrat"/>
              <a:sym typeface="Montserrat"/>
            </a:endParaRPr>
          </a:p>
        </p:txBody>
      </p:sp>
      <p:pic>
        <p:nvPicPr>
          <p:cNvPr id="167" name="Google Shape;167;p21"/>
          <p:cNvPicPr preferRelativeResize="0"/>
          <p:nvPr/>
        </p:nvPicPr>
        <p:blipFill rotWithShape="1">
          <a:blip r:embed="rId3">
            <a:alphaModFix/>
          </a:blip>
          <a:srcRect/>
          <a:stretch/>
        </p:blipFill>
        <p:spPr>
          <a:xfrm>
            <a:off x="11069879" y="6566430"/>
            <a:ext cx="963136" cy="205339"/>
          </a:xfrm>
          <a:prstGeom prst="rect">
            <a:avLst/>
          </a:prstGeom>
          <a:noFill/>
          <a:ln>
            <a:noFill/>
          </a:ln>
        </p:spPr>
      </p:pic>
      <p:sp>
        <p:nvSpPr>
          <p:cNvPr id="168" name="Google Shape;168;p21"/>
          <p:cNvSpPr/>
          <p:nvPr/>
        </p:nvSpPr>
        <p:spPr>
          <a:xfrm>
            <a:off x="2908174" y="1748662"/>
            <a:ext cx="8470777" cy="465172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66"/>
              </a:buClr>
              <a:buSzPts val="2400"/>
              <a:buFont typeface="Calibri"/>
              <a:buChar char="•"/>
            </a:pPr>
            <a:r>
              <a:rPr lang="en-US" sz="2400">
                <a:solidFill>
                  <a:srgbClr val="000000"/>
                </a:solidFill>
                <a:latin typeface="Calibri"/>
                <a:ea typeface="Calibri"/>
                <a:cs typeface="Calibri"/>
                <a:sym typeface="Calibri"/>
              </a:rPr>
              <a:t>A form of sex discrimination under </a:t>
            </a:r>
            <a:r>
              <a:rPr lang="en-US" sz="2400">
                <a:solidFill>
                  <a:srgbClr val="FF0066"/>
                </a:solidFill>
                <a:latin typeface="Calibri"/>
                <a:ea typeface="Calibri"/>
                <a:cs typeface="Calibri"/>
                <a:sym typeface="Calibri"/>
              </a:rPr>
              <a:t>Title VII of the Civil Rights Act of 1964</a:t>
            </a:r>
            <a:r>
              <a:rPr lang="en-US" sz="2400">
                <a:solidFill>
                  <a:srgbClr val="000000"/>
                </a:solidFill>
                <a:latin typeface="Calibri"/>
                <a:ea typeface="Calibri"/>
                <a:cs typeface="Calibri"/>
                <a:sym typeface="Calibri"/>
              </a:rPr>
              <a:t>.</a:t>
            </a:r>
            <a:endParaRPr>
              <a:latin typeface="Calibri"/>
              <a:ea typeface="Calibri"/>
              <a:cs typeface="Calibri"/>
              <a:sym typeface="Calibri"/>
            </a:endParaRPr>
          </a:p>
          <a:p>
            <a:pPr marL="800100" marR="0" lvl="1" indent="-342900" algn="l" rtl="0">
              <a:lnSpc>
                <a:spcPct val="150000"/>
              </a:lnSpc>
              <a:spcBef>
                <a:spcPts val="0"/>
              </a:spcBef>
              <a:spcAft>
                <a:spcPts val="0"/>
              </a:spcAft>
              <a:buClr>
                <a:srgbClr val="FF0066"/>
              </a:buClr>
              <a:buSzPts val="2400"/>
              <a:buFont typeface="Calibri"/>
              <a:buChar char="•"/>
            </a:pPr>
            <a:r>
              <a:rPr lang="en-US" sz="2400" i="0" u="none" strike="noStrike" cap="none">
                <a:solidFill>
                  <a:srgbClr val="000000"/>
                </a:solidFill>
                <a:latin typeface="Calibri"/>
                <a:ea typeface="Calibri"/>
                <a:cs typeface="Calibri"/>
                <a:sym typeface="Calibri"/>
              </a:rPr>
              <a:t>Applies to all US employers with 15 or more employe</a:t>
            </a:r>
            <a:r>
              <a:rPr lang="en-US" sz="2400">
                <a:latin typeface="Calibri"/>
                <a:ea typeface="Calibri"/>
                <a:cs typeface="Calibri"/>
                <a:sym typeface="Calibri"/>
              </a:rPr>
              <a:t>e</a:t>
            </a:r>
            <a:r>
              <a:rPr lang="en-US" sz="2400" i="0" u="none" strike="noStrike" cap="none">
                <a:solidFill>
                  <a:srgbClr val="000000"/>
                </a:solidFill>
                <a:latin typeface="Calibri"/>
                <a:ea typeface="Calibri"/>
                <a:cs typeface="Calibri"/>
                <a:sym typeface="Calibri"/>
              </a:rPr>
              <a:t>s</a:t>
            </a:r>
            <a:endParaRPr>
              <a:latin typeface="Calibri"/>
              <a:ea typeface="Calibri"/>
              <a:cs typeface="Calibri"/>
              <a:sym typeface="Calibri"/>
            </a:endParaRPr>
          </a:p>
          <a:p>
            <a:pPr marL="342900" marR="0" lvl="0" indent="-190500" algn="l" rtl="0">
              <a:spcBef>
                <a:spcPts val="0"/>
              </a:spcBef>
              <a:spcAft>
                <a:spcPts val="0"/>
              </a:spcAft>
              <a:buClr>
                <a:srgbClr val="FF0066"/>
              </a:buClr>
              <a:buSzPts val="2400"/>
              <a:buFont typeface="Arial"/>
              <a:buNone/>
            </a:pPr>
            <a:endParaRPr sz="2400">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FF0066"/>
              </a:buClr>
              <a:buSzPts val="2400"/>
              <a:buFont typeface="Calibri"/>
              <a:buChar char="•"/>
            </a:pPr>
            <a:r>
              <a:rPr lang="en-US" sz="2400">
                <a:solidFill>
                  <a:schemeClr val="dk1"/>
                </a:solidFill>
                <a:latin typeface="Calibri"/>
                <a:ea typeface="Calibri"/>
                <a:cs typeface="Calibri"/>
                <a:sym typeface="Calibri"/>
              </a:rPr>
              <a:t>Equal Employment Opportunity Commission (</a:t>
            </a:r>
            <a:r>
              <a:rPr lang="en-US" sz="2400">
                <a:solidFill>
                  <a:srgbClr val="FF0066"/>
                </a:solidFill>
                <a:latin typeface="Calibri"/>
                <a:ea typeface="Calibri"/>
                <a:cs typeface="Calibri"/>
                <a:sym typeface="Calibri"/>
              </a:rPr>
              <a:t>EEOC</a:t>
            </a:r>
            <a:r>
              <a:rPr lang="en-US" sz="2400">
                <a:solidFill>
                  <a:srgbClr val="000000"/>
                </a:solidFill>
                <a:latin typeface="Calibri"/>
                <a:ea typeface="Calibri"/>
                <a:cs typeface="Calibri"/>
                <a:sym typeface="Calibri"/>
              </a:rPr>
              <a:t>) Definition:</a:t>
            </a:r>
            <a:endParaRPr>
              <a:latin typeface="Calibri"/>
              <a:ea typeface="Calibri"/>
              <a:cs typeface="Calibri"/>
              <a:sym typeface="Calibri"/>
            </a:endParaRPr>
          </a:p>
          <a:p>
            <a:pPr marL="800100" marR="0" lvl="1" indent="-330200" algn="l" rtl="0">
              <a:lnSpc>
                <a:spcPct val="100000"/>
              </a:lnSpc>
              <a:spcBef>
                <a:spcPts val="0"/>
              </a:spcBef>
              <a:spcAft>
                <a:spcPts val="0"/>
              </a:spcAft>
              <a:buClr>
                <a:srgbClr val="FF0066"/>
              </a:buClr>
              <a:buSzPts val="2200"/>
              <a:buFont typeface="Calibri"/>
              <a:buChar char="•"/>
            </a:pPr>
            <a:r>
              <a:rPr lang="en-US" sz="2200" i="1">
                <a:solidFill>
                  <a:schemeClr val="dk1"/>
                </a:solidFill>
                <a:latin typeface="Calibri"/>
                <a:ea typeface="Calibri"/>
                <a:cs typeface="Calibri"/>
                <a:sym typeface="Calibri"/>
              </a:rPr>
              <a:t>"Unwelcome sexual advances, requests for sexual favors, and other verbal or physical conduct of a sexual nature constitutes sexual harassment when submission to or rejection of this conduct explicitly or implicitly affects an individual's employment, unreasonably interferes with an individual's work performance or creates an intimidating, hostile or offensive work environment."</a:t>
            </a:r>
            <a:endParaRPr sz="2200" i="1" u="none" strike="noStrike" cap="none">
              <a:solidFill>
                <a:srgbClr val="000000"/>
              </a:solidFill>
              <a:latin typeface="Calibri"/>
              <a:ea typeface="Calibri"/>
              <a:cs typeface="Calibri"/>
              <a:sym typeface="Calibri"/>
            </a:endParaRPr>
          </a:p>
        </p:txBody>
      </p:sp>
      <p:grpSp>
        <p:nvGrpSpPr>
          <p:cNvPr id="169" name="Google Shape;169;p21"/>
          <p:cNvGrpSpPr/>
          <p:nvPr/>
        </p:nvGrpSpPr>
        <p:grpSpPr>
          <a:xfrm>
            <a:off x="0" y="0"/>
            <a:ext cx="2183907" cy="6858000"/>
            <a:chOff x="0" y="0"/>
            <a:chExt cx="2183907" cy="6858000"/>
          </a:xfrm>
        </p:grpSpPr>
        <p:sp>
          <p:nvSpPr>
            <p:cNvPr id="170" name="Google Shape;170;p21"/>
            <p:cNvSpPr/>
            <p:nvPr/>
          </p:nvSpPr>
          <p:spPr>
            <a:xfrm>
              <a:off x="1" y="0"/>
              <a:ext cx="2183906" cy="6858000"/>
            </a:xfrm>
            <a:prstGeom prst="rect">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1" name="Google Shape;171;p21"/>
            <p:cNvPicPr preferRelativeResize="0"/>
            <p:nvPr/>
          </p:nvPicPr>
          <p:blipFill rotWithShape="1">
            <a:blip r:embed="rId4">
              <a:alphaModFix/>
            </a:blip>
            <a:srcRect l="43445"/>
            <a:stretch/>
          </p:blipFill>
          <p:spPr>
            <a:xfrm>
              <a:off x="0" y="1135498"/>
              <a:ext cx="2183907" cy="5722502"/>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1758</Words>
  <Application>Microsoft Office PowerPoint</Application>
  <PresentationFormat>Widescreen</PresentationFormat>
  <Paragraphs>265</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Montserrat SemiBold</vt:lpstr>
      <vt:lpstr>Arial</vt:lpstr>
      <vt:lpstr>Noto Sans Symbols</vt:lpstr>
      <vt:lpstr>Montserrat Medium</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Daniel Helmee</cp:lastModifiedBy>
  <cp:revision>1</cp:revision>
  <dcterms:modified xsi:type="dcterms:W3CDTF">2019-09-13T16:20:03Z</dcterms:modified>
</cp:coreProperties>
</file>